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8"/>
  </p:notesMasterIdLst>
  <p:handoutMasterIdLst>
    <p:handoutMasterId r:id="rId19"/>
  </p:handoutMasterIdLst>
  <p:sldIdLst>
    <p:sldId id="311" r:id="rId4"/>
    <p:sldId id="261" r:id="rId5"/>
    <p:sldId id="264" r:id="rId6"/>
    <p:sldId id="307" r:id="rId7"/>
    <p:sldId id="303" r:id="rId8"/>
    <p:sldId id="308" r:id="rId9"/>
    <p:sldId id="309" r:id="rId10"/>
    <p:sldId id="300" r:id="rId11"/>
    <p:sldId id="301" r:id="rId12"/>
    <p:sldId id="296" r:id="rId13"/>
    <p:sldId id="302" r:id="rId14"/>
    <p:sldId id="304" r:id="rId15"/>
    <p:sldId id="306" r:id="rId16"/>
    <p:sldId id="310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5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F4A4A"/>
    <a:srgbClr val="D81313"/>
    <a:srgbClr val="D98A8A"/>
    <a:srgbClr val="FFFFFF"/>
    <a:srgbClr val="EB49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4660"/>
  </p:normalViewPr>
  <p:slideViewPr>
    <p:cSldViewPr>
      <p:cViewPr varScale="1">
        <p:scale>
          <a:sx n="107" d="100"/>
          <a:sy n="107" d="100"/>
        </p:scale>
        <p:origin x="-792" y="-77"/>
      </p:cViewPr>
      <p:guideLst>
        <p:guide orient="horz" pos="1620"/>
        <p:guide orient="horz" pos="17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778480328435109E-2"/>
          <c:y val="8.0717443603340364E-2"/>
          <c:w val="0.96221595559457773"/>
          <c:h val="0.919282629156039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6E-4F15-AB60-FB1D63A8295F}"/>
              </c:ext>
            </c:extLst>
          </c:dPt>
          <c:dPt>
            <c:idx val="1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6E-4F15-AB60-FB1D63A8295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60.9</c:v>
                </c:pt>
                <c:pt idx="1">
                  <c:v>39.1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6E-4F15-AB60-FB1D63A8295F}"/>
            </c:ext>
          </c:extLst>
        </c:ser>
        <c:firstSliceAng val="0"/>
        <c:holeSize val="8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931080159256556"/>
          <c:y val="1.6007464641701236E-2"/>
          <c:w val="0.96221595559457773"/>
          <c:h val="0.919282629156039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12-4A13-B1D6-73E3E7F716EF}"/>
              </c:ext>
            </c:extLst>
          </c:dPt>
          <c:dPt>
            <c:idx val="1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12-4A13-B1D6-73E3E7F716E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42.4</c:v>
                </c:pt>
                <c:pt idx="1">
                  <c:v>57.6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12-4A13-B1D6-73E3E7F716EF}"/>
            </c:ext>
          </c:extLst>
        </c:ser>
        <c:firstSliceAng val="0"/>
        <c:holeSize val="8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5EDDE-3640-4382-BBDD-1C2A0EC28937}" type="doc">
      <dgm:prSet loTypeId="urn:microsoft.com/office/officeart/2008/layout/RadialCluster" loCatId="relationship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7FCB12-2446-43E1-9DDA-7BD90BDC3430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kk-KZ" sz="1800" b="1" dirty="0" smtClean="0"/>
            <a:t>Элементы </a:t>
          </a:r>
        </a:p>
        <a:p>
          <a:r>
            <a:rPr lang="kk-KZ" sz="1800" b="1" dirty="0" smtClean="0"/>
            <a:t>цифровых платежей</a:t>
          </a:r>
          <a:endParaRPr lang="ru-RU" sz="1800" b="1" dirty="0"/>
        </a:p>
      </dgm:t>
    </dgm:pt>
    <dgm:pt modelId="{7B4C5A50-EDAD-4957-BA16-229A775AE5F4}" type="parTrans" cxnId="{965DA4A4-8A68-481C-8F21-A04108E22787}">
      <dgm:prSet/>
      <dgm:spPr/>
      <dgm:t>
        <a:bodyPr/>
        <a:lstStyle/>
        <a:p>
          <a:endParaRPr lang="ru-RU" sz="1400"/>
        </a:p>
      </dgm:t>
    </dgm:pt>
    <dgm:pt modelId="{03500C91-BF8C-48CD-A688-187AB9E45060}" type="sibTrans" cxnId="{965DA4A4-8A68-481C-8F21-A04108E22787}">
      <dgm:prSet/>
      <dgm:spPr/>
      <dgm:t>
        <a:bodyPr/>
        <a:lstStyle/>
        <a:p>
          <a:endParaRPr lang="ru-RU" sz="1400"/>
        </a:p>
      </dgm:t>
    </dgm:pt>
    <dgm:pt modelId="{8240631F-1215-4A2A-A4AD-C7E8FF6A9225}">
      <dgm:prSet phldrT="[Текст]" custT="1"/>
      <dgm:spPr>
        <a:solidFill>
          <a:srgbClr val="EF4A4A"/>
        </a:solidFill>
      </dgm:spPr>
      <dgm:t>
        <a:bodyPr/>
        <a:lstStyle/>
        <a:p>
          <a:r>
            <a:rPr lang="kk-KZ" sz="2000" dirty="0" smtClean="0"/>
            <a:t>Онлайн платеж</a:t>
          </a:r>
          <a:endParaRPr lang="ru-RU" sz="2000" dirty="0"/>
        </a:p>
      </dgm:t>
    </dgm:pt>
    <dgm:pt modelId="{3AC93463-830E-4637-AFF3-4AEEBD0976DD}" type="parTrans" cxnId="{8E727871-AB08-4AE6-9C31-E6B9CA2C989B}">
      <dgm:prSet/>
      <dgm:spPr>
        <a:ln w="28575">
          <a:solidFill>
            <a:srgbClr val="D81313"/>
          </a:solidFill>
        </a:ln>
      </dgm:spPr>
      <dgm:t>
        <a:bodyPr/>
        <a:lstStyle/>
        <a:p>
          <a:endParaRPr lang="ru-RU" sz="1400"/>
        </a:p>
      </dgm:t>
    </dgm:pt>
    <dgm:pt modelId="{5D78EA9B-0421-4BDE-9C4C-ED52B27A7D1F}" type="sibTrans" cxnId="{8E727871-AB08-4AE6-9C31-E6B9CA2C989B}">
      <dgm:prSet/>
      <dgm:spPr/>
      <dgm:t>
        <a:bodyPr/>
        <a:lstStyle/>
        <a:p>
          <a:endParaRPr lang="ru-RU" sz="1400"/>
        </a:p>
      </dgm:t>
    </dgm:pt>
    <dgm:pt modelId="{92A1806F-B0BB-4945-8616-056D94B13BDB}">
      <dgm:prSet phldrT="[Текст]" custT="1"/>
      <dgm:spPr>
        <a:solidFill>
          <a:srgbClr val="EF4A4A"/>
        </a:solidFill>
      </dgm:spPr>
      <dgm:t>
        <a:bodyPr/>
        <a:lstStyle/>
        <a:p>
          <a:r>
            <a:rPr lang="kk-KZ" sz="2000" dirty="0" smtClean="0"/>
            <a:t>Мобильный банкинг</a:t>
          </a:r>
          <a:endParaRPr lang="ru-RU" sz="2000" dirty="0"/>
        </a:p>
      </dgm:t>
    </dgm:pt>
    <dgm:pt modelId="{ED968D46-BEB8-43B8-AA9D-08F986B3E421}" type="parTrans" cxnId="{98BA1DBA-67EF-4C46-84D6-4B4FE0A8FFE4}">
      <dgm:prSet/>
      <dgm:spPr>
        <a:ln w="28575">
          <a:solidFill>
            <a:srgbClr val="D81313"/>
          </a:solidFill>
        </a:ln>
      </dgm:spPr>
      <dgm:t>
        <a:bodyPr/>
        <a:lstStyle/>
        <a:p>
          <a:endParaRPr lang="ru-RU" sz="1400"/>
        </a:p>
      </dgm:t>
    </dgm:pt>
    <dgm:pt modelId="{2DB3CCFE-6E01-4262-A444-9C88D32A969D}" type="sibTrans" cxnId="{98BA1DBA-67EF-4C46-84D6-4B4FE0A8FFE4}">
      <dgm:prSet/>
      <dgm:spPr/>
      <dgm:t>
        <a:bodyPr/>
        <a:lstStyle/>
        <a:p>
          <a:endParaRPr lang="ru-RU" sz="1400"/>
        </a:p>
      </dgm:t>
    </dgm:pt>
    <dgm:pt modelId="{FA45A991-38BE-474A-A0B6-F4AF0E031810}">
      <dgm:prSet phldrT="[Текст]" custT="1"/>
      <dgm:spPr>
        <a:solidFill>
          <a:srgbClr val="EF4A4A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dirty="0" smtClean="0"/>
            <a:t>Онлайн-обслуживание и регистрация</a:t>
          </a:r>
          <a:endParaRPr lang="ru-RU" sz="1600" dirty="0"/>
        </a:p>
      </dgm:t>
    </dgm:pt>
    <dgm:pt modelId="{BB7FB936-9BBD-4EFA-8A36-2A0596B08134}" type="parTrans" cxnId="{37F5C0A0-A545-471C-A90A-BEA9309E6270}">
      <dgm:prSet/>
      <dgm:spPr>
        <a:ln w="28575">
          <a:solidFill>
            <a:srgbClr val="D81313"/>
          </a:solidFill>
        </a:ln>
      </dgm:spPr>
      <dgm:t>
        <a:bodyPr/>
        <a:lstStyle/>
        <a:p>
          <a:endParaRPr lang="ru-RU" sz="1400"/>
        </a:p>
      </dgm:t>
    </dgm:pt>
    <dgm:pt modelId="{CD6F3EF2-E1E0-4FEA-86AA-25C14604384E}" type="sibTrans" cxnId="{37F5C0A0-A545-471C-A90A-BEA9309E6270}">
      <dgm:prSet/>
      <dgm:spPr/>
      <dgm:t>
        <a:bodyPr/>
        <a:lstStyle/>
        <a:p>
          <a:endParaRPr lang="ru-RU" sz="1400"/>
        </a:p>
      </dgm:t>
    </dgm:pt>
    <dgm:pt modelId="{C148D673-14D5-48DD-BE21-41372D169956}">
      <dgm:prSet custT="1"/>
      <dgm:spPr>
        <a:solidFill>
          <a:srgbClr val="EF4A4A"/>
        </a:solidFill>
      </dgm:spPr>
      <dgm:t>
        <a:bodyPr/>
        <a:lstStyle/>
        <a:p>
          <a:r>
            <a:rPr lang="kk-KZ" sz="1800" dirty="0" smtClean="0"/>
            <a:t>Платежная карта</a:t>
          </a:r>
          <a:endParaRPr lang="ru-RU" sz="1800" dirty="0"/>
        </a:p>
      </dgm:t>
    </dgm:pt>
    <dgm:pt modelId="{F6F9EED1-CC75-495A-81BD-98046553731B}" type="parTrans" cxnId="{CB5E8427-DDEA-4264-8952-ABE4830925B0}">
      <dgm:prSet/>
      <dgm:spPr>
        <a:ln w="28575">
          <a:solidFill>
            <a:srgbClr val="D81313"/>
          </a:solidFill>
        </a:ln>
      </dgm:spPr>
      <dgm:t>
        <a:bodyPr/>
        <a:lstStyle/>
        <a:p>
          <a:endParaRPr lang="ru-RU" sz="1400"/>
        </a:p>
      </dgm:t>
    </dgm:pt>
    <dgm:pt modelId="{2E6EE7CC-65C2-4045-B7F3-32642F818CC1}" type="sibTrans" cxnId="{CB5E8427-DDEA-4264-8952-ABE4830925B0}">
      <dgm:prSet/>
      <dgm:spPr/>
      <dgm:t>
        <a:bodyPr/>
        <a:lstStyle/>
        <a:p>
          <a:endParaRPr lang="ru-RU" sz="1400"/>
        </a:p>
      </dgm:t>
    </dgm:pt>
    <dgm:pt modelId="{6FE5BE23-145D-47F1-A594-494C4450848C}">
      <dgm:prSet custT="1"/>
      <dgm:spPr/>
      <dgm:t>
        <a:bodyPr/>
        <a:lstStyle/>
        <a:p>
          <a:endParaRPr lang="ru-RU" sz="2800" dirty="0"/>
        </a:p>
      </dgm:t>
    </dgm:pt>
    <dgm:pt modelId="{06E31662-507E-451E-B9E5-FD5ED330BCBB}" type="parTrans" cxnId="{A51AACE2-FBA3-42A9-A0C1-CDACB461FA40}">
      <dgm:prSet/>
      <dgm:spPr/>
      <dgm:t>
        <a:bodyPr/>
        <a:lstStyle/>
        <a:p>
          <a:endParaRPr lang="ru-RU"/>
        </a:p>
      </dgm:t>
    </dgm:pt>
    <dgm:pt modelId="{B4889EFF-A3D3-40FD-8AEC-4F92DB4F5333}" type="sibTrans" cxnId="{A51AACE2-FBA3-42A9-A0C1-CDACB461FA40}">
      <dgm:prSet/>
      <dgm:spPr/>
      <dgm:t>
        <a:bodyPr/>
        <a:lstStyle/>
        <a:p>
          <a:endParaRPr lang="ru-RU"/>
        </a:p>
      </dgm:t>
    </dgm:pt>
    <dgm:pt modelId="{9CE62255-4984-4312-AE54-3E07D9C88D27}" type="pres">
      <dgm:prSet presAssocID="{88A5EDDE-3640-4382-BBDD-1C2A0EC2893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F3AE60C-7A11-4B4D-AD61-851B2F18BE34}" type="pres">
      <dgm:prSet presAssocID="{2E7FCB12-2446-43E1-9DDA-7BD90BDC3430}" presName="singleCycle" presStyleCnt="0"/>
      <dgm:spPr/>
    </dgm:pt>
    <dgm:pt modelId="{CB893184-6CBA-4833-8762-0FE51664BE41}" type="pres">
      <dgm:prSet presAssocID="{2E7FCB12-2446-43E1-9DDA-7BD90BDC3430}" presName="singleCenter" presStyleLbl="node1" presStyleIdx="0" presStyleCnt="5" custScaleX="226912" custScaleY="75413" custLinFactNeighborX="-201" custLinFactNeighborY="28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94B1874-0DE5-41A5-BA53-3579B6979ABF}" type="pres">
      <dgm:prSet presAssocID="{3AC93463-830E-4637-AFF3-4AEEBD0976DD}" presName="Name56" presStyleLbl="parChTrans1D2" presStyleIdx="0" presStyleCnt="4"/>
      <dgm:spPr/>
      <dgm:t>
        <a:bodyPr/>
        <a:lstStyle/>
        <a:p>
          <a:endParaRPr lang="ru-RU"/>
        </a:p>
      </dgm:t>
    </dgm:pt>
    <dgm:pt modelId="{1B102BDA-96E4-44C8-9888-7118CC895B87}" type="pres">
      <dgm:prSet presAssocID="{8240631F-1215-4A2A-A4AD-C7E8FF6A9225}" presName="text0" presStyleLbl="node1" presStyleIdx="1" presStyleCnt="5" custScaleX="338675" custScaleY="70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86F92-2B90-439E-B186-A84C6E67858B}" type="pres">
      <dgm:prSet presAssocID="{F6F9EED1-CC75-495A-81BD-98046553731B}" presName="Name56" presStyleLbl="parChTrans1D2" presStyleIdx="1" presStyleCnt="4"/>
      <dgm:spPr/>
      <dgm:t>
        <a:bodyPr/>
        <a:lstStyle/>
        <a:p>
          <a:endParaRPr lang="ru-RU"/>
        </a:p>
      </dgm:t>
    </dgm:pt>
    <dgm:pt modelId="{46AA1F62-45CC-46BA-8128-BBA5A2F13F8B}" type="pres">
      <dgm:prSet presAssocID="{C148D673-14D5-48DD-BE21-41372D169956}" presName="text0" presStyleLbl="node1" presStyleIdx="2" presStyleCnt="5" custScaleX="251293" custScaleY="82369" custRadScaleRad="172439" custRadScaleInc="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F70E2-4765-487A-819A-919446A06757}" type="pres">
      <dgm:prSet presAssocID="{ED968D46-BEB8-43B8-AA9D-08F986B3E421}" presName="Name56" presStyleLbl="parChTrans1D2" presStyleIdx="2" presStyleCnt="4"/>
      <dgm:spPr/>
      <dgm:t>
        <a:bodyPr/>
        <a:lstStyle/>
        <a:p>
          <a:endParaRPr lang="ru-RU"/>
        </a:p>
      </dgm:t>
    </dgm:pt>
    <dgm:pt modelId="{E1928F79-B12B-4E80-BA51-CB5D9399152C}" type="pres">
      <dgm:prSet presAssocID="{92A1806F-B0BB-4945-8616-056D94B13BDB}" presName="text0" presStyleLbl="node1" presStyleIdx="3" presStyleCnt="5" custScaleX="321647" custScaleY="69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AEABF-D63D-401F-98A0-F418046D7D41}" type="pres">
      <dgm:prSet presAssocID="{BB7FB936-9BBD-4EFA-8A36-2A0596B08134}" presName="Name56" presStyleLbl="parChTrans1D2" presStyleIdx="3" presStyleCnt="4"/>
      <dgm:spPr/>
      <dgm:t>
        <a:bodyPr/>
        <a:lstStyle/>
        <a:p>
          <a:endParaRPr lang="ru-RU"/>
        </a:p>
      </dgm:t>
    </dgm:pt>
    <dgm:pt modelId="{150FE951-930C-43C5-99F6-B43AC68285AA}" type="pres">
      <dgm:prSet presAssocID="{FA45A991-38BE-474A-A0B6-F4AF0E031810}" presName="text0" presStyleLbl="node1" presStyleIdx="4" presStyleCnt="5" custScaleX="301613" custScaleY="82369" custRadScaleRad="182404" custRadScaleInc="1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ACABB-3C88-48E0-9588-B7465D6AC094}" type="presOf" srcId="{2E7FCB12-2446-43E1-9DDA-7BD90BDC3430}" destId="{CB893184-6CBA-4833-8762-0FE51664BE41}" srcOrd="0" destOrd="0" presId="urn:microsoft.com/office/officeart/2008/layout/RadialCluster"/>
    <dgm:cxn modelId="{A51AACE2-FBA3-42A9-A0C1-CDACB461FA40}" srcId="{88A5EDDE-3640-4382-BBDD-1C2A0EC28937}" destId="{6FE5BE23-145D-47F1-A594-494C4450848C}" srcOrd="1" destOrd="0" parTransId="{06E31662-507E-451E-B9E5-FD5ED330BCBB}" sibTransId="{B4889EFF-A3D3-40FD-8AEC-4F92DB4F5333}"/>
    <dgm:cxn modelId="{965DA4A4-8A68-481C-8F21-A04108E22787}" srcId="{88A5EDDE-3640-4382-BBDD-1C2A0EC28937}" destId="{2E7FCB12-2446-43E1-9DDA-7BD90BDC3430}" srcOrd="0" destOrd="0" parTransId="{7B4C5A50-EDAD-4957-BA16-229A775AE5F4}" sibTransId="{03500C91-BF8C-48CD-A688-187AB9E45060}"/>
    <dgm:cxn modelId="{428A007F-42AD-49A4-85FE-BFD343CF8E69}" type="presOf" srcId="{88A5EDDE-3640-4382-BBDD-1C2A0EC28937}" destId="{9CE62255-4984-4312-AE54-3E07D9C88D27}" srcOrd="0" destOrd="0" presId="urn:microsoft.com/office/officeart/2008/layout/RadialCluster"/>
    <dgm:cxn modelId="{F2919DA7-2605-492D-8586-E037F07E7528}" type="presOf" srcId="{C148D673-14D5-48DD-BE21-41372D169956}" destId="{46AA1F62-45CC-46BA-8128-BBA5A2F13F8B}" srcOrd="0" destOrd="0" presId="urn:microsoft.com/office/officeart/2008/layout/RadialCluster"/>
    <dgm:cxn modelId="{8E727871-AB08-4AE6-9C31-E6B9CA2C989B}" srcId="{2E7FCB12-2446-43E1-9DDA-7BD90BDC3430}" destId="{8240631F-1215-4A2A-A4AD-C7E8FF6A9225}" srcOrd="0" destOrd="0" parTransId="{3AC93463-830E-4637-AFF3-4AEEBD0976DD}" sibTransId="{5D78EA9B-0421-4BDE-9C4C-ED52B27A7D1F}"/>
    <dgm:cxn modelId="{F9E09BFF-894F-4A5E-AC94-221CC876F4F9}" type="presOf" srcId="{3AC93463-830E-4637-AFF3-4AEEBD0976DD}" destId="{094B1874-0DE5-41A5-BA53-3579B6979ABF}" srcOrd="0" destOrd="0" presId="urn:microsoft.com/office/officeart/2008/layout/RadialCluster"/>
    <dgm:cxn modelId="{1C26920E-8722-49D3-9455-DB061DDB97D3}" type="presOf" srcId="{BB7FB936-9BBD-4EFA-8A36-2A0596B08134}" destId="{1C5AEABF-D63D-401F-98A0-F418046D7D41}" srcOrd="0" destOrd="0" presId="urn:microsoft.com/office/officeart/2008/layout/RadialCluster"/>
    <dgm:cxn modelId="{98BA1DBA-67EF-4C46-84D6-4B4FE0A8FFE4}" srcId="{2E7FCB12-2446-43E1-9DDA-7BD90BDC3430}" destId="{92A1806F-B0BB-4945-8616-056D94B13BDB}" srcOrd="2" destOrd="0" parTransId="{ED968D46-BEB8-43B8-AA9D-08F986B3E421}" sibTransId="{2DB3CCFE-6E01-4262-A444-9C88D32A969D}"/>
    <dgm:cxn modelId="{CB5E8427-DDEA-4264-8952-ABE4830925B0}" srcId="{2E7FCB12-2446-43E1-9DDA-7BD90BDC3430}" destId="{C148D673-14D5-48DD-BE21-41372D169956}" srcOrd="1" destOrd="0" parTransId="{F6F9EED1-CC75-495A-81BD-98046553731B}" sibTransId="{2E6EE7CC-65C2-4045-B7F3-32642F818CC1}"/>
    <dgm:cxn modelId="{37F5C0A0-A545-471C-A90A-BEA9309E6270}" srcId="{2E7FCB12-2446-43E1-9DDA-7BD90BDC3430}" destId="{FA45A991-38BE-474A-A0B6-F4AF0E031810}" srcOrd="3" destOrd="0" parTransId="{BB7FB936-9BBD-4EFA-8A36-2A0596B08134}" sibTransId="{CD6F3EF2-E1E0-4FEA-86AA-25C14604384E}"/>
    <dgm:cxn modelId="{6C0E4B83-C17C-4E8B-BD39-569BF86AAE60}" type="presOf" srcId="{F6F9EED1-CC75-495A-81BD-98046553731B}" destId="{95686F92-2B90-439E-B186-A84C6E67858B}" srcOrd="0" destOrd="0" presId="urn:microsoft.com/office/officeart/2008/layout/RadialCluster"/>
    <dgm:cxn modelId="{CCB6BCDE-8867-4927-B48D-BA89C9FFD29B}" type="presOf" srcId="{92A1806F-B0BB-4945-8616-056D94B13BDB}" destId="{E1928F79-B12B-4E80-BA51-CB5D9399152C}" srcOrd="0" destOrd="0" presId="urn:microsoft.com/office/officeart/2008/layout/RadialCluster"/>
    <dgm:cxn modelId="{58C5AF5E-D588-4365-8C93-F908B4DEF6C2}" type="presOf" srcId="{ED968D46-BEB8-43B8-AA9D-08F986B3E421}" destId="{28BF70E2-4765-487A-819A-919446A06757}" srcOrd="0" destOrd="0" presId="urn:microsoft.com/office/officeart/2008/layout/RadialCluster"/>
    <dgm:cxn modelId="{DAD42946-0CE4-4533-8697-677C28A90107}" type="presOf" srcId="{FA45A991-38BE-474A-A0B6-F4AF0E031810}" destId="{150FE951-930C-43C5-99F6-B43AC68285AA}" srcOrd="0" destOrd="0" presId="urn:microsoft.com/office/officeart/2008/layout/RadialCluster"/>
    <dgm:cxn modelId="{A1B4F0E3-E69B-4B90-B547-46625819D1B4}" type="presOf" srcId="{8240631F-1215-4A2A-A4AD-C7E8FF6A9225}" destId="{1B102BDA-96E4-44C8-9888-7118CC895B87}" srcOrd="0" destOrd="0" presId="urn:microsoft.com/office/officeart/2008/layout/RadialCluster"/>
    <dgm:cxn modelId="{1EE1261D-FCD2-4D3B-9AB7-3561BC9F0B11}" type="presParOf" srcId="{9CE62255-4984-4312-AE54-3E07D9C88D27}" destId="{5F3AE60C-7A11-4B4D-AD61-851B2F18BE34}" srcOrd="0" destOrd="0" presId="urn:microsoft.com/office/officeart/2008/layout/RadialCluster"/>
    <dgm:cxn modelId="{0C505BEE-1DF0-4F7B-9748-229BDD38B7CA}" type="presParOf" srcId="{5F3AE60C-7A11-4B4D-AD61-851B2F18BE34}" destId="{CB893184-6CBA-4833-8762-0FE51664BE41}" srcOrd="0" destOrd="0" presId="urn:microsoft.com/office/officeart/2008/layout/RadialCluster"/>
    <dgm:cxn modelId="{4FE3FBB4-C679-4F01-A48C-F7AE8AA78C39}" type="presParOf" srcId="{5F3AE60C-7A11-4B4D-AD61-851B2F18BE34}" destId="{094B1874-0DE5-41A5-BA53-3579B6979ABF}" srcOrd="1" destOrd="0" presId="urn:microsoft.com/office/officeart/2008/layout/RadialCluster"/>
    <dgm:cxn modelId="{CFAFA992-F71C-4B6D-A753-4FF926FED17D}" type="presParOf" srcId="{5F3AE60C-7A11-4B4D-AD61-851B2F18BE34}" destId="{1B102BDA-96E4-44C8-9888-7118CC895B87}" srcOrd="2" destOrd="0" presId="urn:microsoft.com/office/officeart/2008/layout/RadialCluster"/>
    <dgm:cxn modelId="{7AC87A6D-F0D6-49D3-9438-7B9FE39B820A}" type="presParOf" srcId="{5F3AE60C-7A11-4B4D-AD61-851B2F18BE34}" destId="{95686F92-2B90-439E-B186-A84C6E67858B}" srcOrd="3" destOrd="0" presId="urn:microsoft.com/office/officeart/2008/layout/RadialCluster"/>
    <dgm:cxn modelId="{C41FAC73-53A2-422D-85EE-7879541AD2A9}" type="presParOf" srcId="{5F3AE60C-7A11-4B4D-AD61-851B2F18BE34}" destId="{46AA1F62-45CC-46BA-8128-BBA5A2F13F8B}" srcOrd="4" destOrd="0" presId="urn:microsoft.com/office/officeart/2008/layout/RadialCluster"/>
    <dgm:cxn modelId="{53E89A36-7AC4-433B-8708-1A0FBB4450C0}" type="presParOf" srcId="{5F3AE60C-7A11-4B4D-AD61-851B2F18BE34}" destId="{28BF70E2-4765-487A-819A-919446A06757}" srcOrd="5" destOrd="0" presId="urn:microsoft.com/office/officeart/2008/layout/RadialCluster"/>
    <dgm:cxn modelId="{A71C830C-4376-4AFA-AF72-3B736DAA4A5F}" type="presParOf" srcId="{5F3AE60C-7A11-4B4D-AD61-851B2F18BE34}" destId="{E1928F79-B12B-4E80-BA51-CB5D9399152C}" srcOrd="6" destOrd="0" presId="urn:microsoft.com/office/officeart/2008/layout/RadialCluster"/>
    <dgm:cxn modelId="{91BE1F76-568A-449E-A1E7-3125AC34EB5D}" type="presParOf" srcId="{5F3AE60C-7A11-4B4D-AD61-851B2F18BE34}" destId="{1C5AEABF-D63D-401F-98A0-F418046D7D41}" srcOrd="7" destOrd="0" presId="urn:microsoft.com/office/officeart/2008/layout/RadialCluster"/>
    <dgm:cxn modelId="{2A26816E-837B-4B88-957E-7AD2E9AFC9F8}" type="presParOf" srcId="{5F3AE60C-7A11-4B4D-AD61-851B2F18BE34}" destId="{150FE951-930C-43C5-99F6-B43AC68285AA}" srcOrd="8" destOrd="0" presId="urn:microsoft.com/office/officeart/2008/layout/RadialCluster"/>
  </dgm:cxnLst>
  <dgm:bg>
    <a:noFill/>
  </dgm:bg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3E396-DF24-4A1B-933D-D5D22A2B414F}" type="doc">
      <dgm:prSet loTypeId="urn:microsoft.com/office/officeart/2005/8/layout/vProcess5" loCatId="process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53D59FD-0FEE-48D7-9C8F-9C66F1795BA8}">
      <dgm:prSet phldrT="[Текст]" custT="1"/>
      <dgm:spPr/>
      <dgm:t>
        <a:bodyPr/>
        <a:lstStyle/>
        <a:p>
          <a:pPr algn="ctr"/>
          <a:r>
            <a:rPr lang="ru-RU" sz="1400" dirty="0" smtClean="0"/>
            <a:t>В цифровой тр</a:t>
          </a:r>
          <a:r>
            <a:rPr lang="en-US" sz="1400" dirty="0" smtClean="0"/>
            <a:t>a</a:t>
          </a:r>
          <a:r>
            <a:rPr lang="ru-RU" sz="1400" dirty="0" smtClean="0"/>
            <a:t>нсформ</a:t>
          </a:r>
          <a:r>
            <a:rPr lang="en-US" sz="1400" dirty="0" smtClean="0"/>
            <a:t>a</a:t>
          </a:r>
          <a:r>
            <a:rPr lang="ru-RU" sz="1400" dirty="0" smtClean="0"/>
            <a:t>ции К</a:t>
          </a:r>
          <a:r>
            <a:rPr lang="en-US" sz="1400" dirty="0" smtClean="0"/>
            <a:t>a</a:t>
          </a:r>
          <a:r>
            <a:rPr lang="ru-RU" sz="1400" dirty="0" smtClean="0"/>
            <a:t>з</a:t>
          </a:r>
          <a:r>
            <a:rPr lang="en-US" sz="1400" dirty="0" smtClean="0"/>
            <a:t>a</a:t>
          </a:r>
          <a:r>
            <a:rPr lang="ru-RU" sz="1400" dirty="0" smtClean="0"/>
            <a:t>хст</a:t>
          </a:r>
          <a:r>
            <a:rPr lang="en-US" sz="1400" dirty="0" smtClean="0"/>
            <a:t>a</a:t>
          </a:r>
          <a:r>
            <a:rPr lang="ru-RU" sz="1400" dirty="0" smtClean="0"/>
            <a:t>н</a:t>
          </a:r>
          <a:r>
            <a:rPr lang="en-US" sz="1400" dirty="0" smtClean="0"/>
            <a:t>a </a:t>
          </a:r>
          <a:r>
            <a:rPr lang="ru-RU" sz="1400" dirty="0" smtClean="0"/>
            <a:t>н</a:t>
          </a:r>
          <a:r>
            <a:rPr lang="en-US" sz="1400" dirty="0" smtClean="0"/>
            <a:t>a </a:t>
          </a:r>
          <a:r>
            <a:rPr lang="ru-RU" sz="1400" dirty="0" smtClean="0"/>
            <a:t>с</a:t>
          </a:r>
          <a:r>
            <a:rPr lang="en-US" sz="1400" dirty="0" smtClean="0"/>
            <a:t>e</a:t>
          </a:r>
          <a:r>
            <a:rPr lang="ru-RU" sz="1400" dirty="0" smtClean="0"/>
            <a:t>годняшний д</a:t>
          </a:r>
          <a:r>
            <a:rPr lang="en-US" sz="1400" dirty="0" smtClean="0"/>
            <a:t>e</a:t>
          </a:r>
          <a:r>
            <a:rPr lang="ru-RU" sz="1400" dirty="0" smtClean="0"/>
            <a:t>нь сущ</a:t>
          </a:r>
          <a:r>
            <a:rPr lang="en-US" sz="1400" dirty="0" smtClean="0"/>
            <a:t>e</a:t>
          </a:r>
          <a:r>
            <a:rPr lang="ru-RU" sz="1400" dirty="0" smtClean="0"/>
            <a:t>ству</a:t>
          </a:r>
          <a:r>
            <a:rPr lang="en-US" sz="1400" dirty="0" smtClean="0"/>
            <a:t>e</a:t>
          </a:r>
          <a:r>
            <a:rPr lang="ru-RU" sz="1400" dirty="0" smtClean="0"/>
            <a:t>т огромно</a:t>
          </a:r>
          <a:r>
            <a:rPr lang="en-US" sz="1400" dirty="0" smtClean="0"/>
            <a:t>e </a:t>
          </a:r>
          <a:r>
            <a:rPr lang="ru-RU" sz="1400" dirty="0" smtClean="0"/>
            <a:t>пол</a:t>
          </a:r>
          <a:r>
            <a:rPr lang="en-US" sz="1400" dirty="0" smtClean="0"/>
            <a:t>e </a:t>
          </a:r>
          <a:r>
            <a:rPr lang="ru-RU" sz="1400" dirty="0" smtClean="0"/>
            <a:t>для изм</a:t>
          </a:r>
          <a:r>
            <a:rPr lang="en-US" sz="1400" dirty="0" smtClean="0"/>
            <a:t>e</a:t>
          </a:r>
          <a:r>
            <a:rPr lang="ru-RU" sz="1400" dirty="0" smtClean="0"/>
            <a:t>н</a:t>
          </a:r>
          <a:r>
            <a:rPr lang="en-US" sz="1400" dirty="0" smtClean="0"/>
            <a:t>e</a:t>
          </a:r>
          <a:r>
            <a:rPr lang="ru-RU" sz="1400" dirty="0" smtClean="0"/>
            <a:t>ний, иссл</a:t>
          </a:r>
          <a:r>
            <a:rPr lang="en-US" sz="1400" dirty="0" smtClean="0"/>
            <a:t>e</a:t>
          </a:r>
          <a:r>
            <a:rPr lang="ru-RU" sz="1400" dirty="0" smtClean="0"/>
            <a:t>дов</a:t>
          </a:r>
          <a:r>
            <a:rPr lang="en-US" sz="1400" dirty="0" smtClean="0"/>
            <a:t>a</a:t>
          </a:r>
          <a:r>
            <a:rPr lang="ru-RU" sz="1400" dirty="0" smtClean="0"/>
            <a:t>ний и охв</a:t>
          </a:r>
          <a:r>
            <a:rPr lang="en-US" sz="1400" dirty="0" smtClean="0"/>
            <a:t>a</a:t>
          </a:r>
          <a:r>
            <a:rPr lang="ru-RU" sz="1400" dirty="0" smtClean="0"/>
            <a:t>т</a:t>
          </a:r>
          <a:r>
            <a:rPr lang="en-US" sz="1400" dirty="0" smtClean="0"/>
            <a:t>a </a:t>
          </a:r>
          <a:r>
            <a:rPr lang="ru-RU" sz="1400" dirty="0" smtClean="0"/>
            <a:t>новой </a:t>
          </a:r>
          <a:r>
            <a:rPr lang="en-US" sz="1400" dirty="0" smtClean="0"/>
            <a:t>a</a:t>
          </a:r>
          <a:r>
            <a:rPr lang="ru-RU" sz="1400" dirty="0" smtClean="0"/>
            <a:t>удитории пользов</a:t>
          </a:r>
          <a:r>
            <a:rPr lang="en-US" sz="1400" dirty="0" smtClean="0"/>
            <a:t>a</a:t>
          </a:r>
          <a:r>
            <a:rPr lang="ru-RU" sz="1400" dirty="0" smtClean="0"/>
            <a:t>т</a:t>
          </a:r>
          <a:r>
            <a:rPr lang="en-US" sz="1400" dirty="0" smtClean="0"/>
            <a:t>e</a:t>
          </a:r>
          <a:r>
            <a:rPr lang="ru-RU" sz="1400" dirty="0" smtClean="0"/>
            <a:t>л</a:t>
          </a:r>
          <a:r>
            <a:rPr lang="en-US" sz="1400" dirty="0" smtClean="0"/>
            <a:t>e</a:t>
          </a:r>
          <a:r>
            <a:rPr lang="ru-RU" sz="1400" dirty="0" smtClean="0"/>
            <a:t>й, возможность вн</a:t>
          </a:r>
          <a:r>
            <a:rPr lang="en-US" sz="1400" dirty="0" smtClean="0"/>
            <a:t>e</a:t>
          </a:r>
          <a:r>
            <a:rPr lang="ru-RU" sz="1400" dirty="0" smtClean="0"/>
            <a:t>др</a:t>
          </a:r>
          <a:r>
            <a:rPr lang="en-US" sz="1400" dirty="0" smtClean="0"/>
            <a:t>e</a:t>
          </a:r>
          <a:r>
            <a:rPr lang="ru-RU" sz="1400" dirty="0" smtClean="0"/>
            <a:t>ния инв</a:t>
          </a:r>
          <a:r>
            <a:rPr lang="en-US" sz="1400" dirty="0" smtClean="0"/>
            <a:t>e</a:t>
          </a:r>
          <a:r>
            <a:rPr lang="ru-RU" sz="1400" dirty="0" smtClean="0"/>
            <a:t>стиций в эту сф</a:t>
          </a:r>
          <a:r>
            <a:rPr lang="en-US" sz="1400" dirty="0" smtClean="0"/>
            <a:t>e</a:t>
          </a:r>
          <a:r>
            <a:rPr lang="ru-RU" sz="1400" dirty="0" smtClean="0"/>
            <a:t>ру. </a:t>
          </a:r>
          <a:endParaRPr lang="ru-RU" sz="1400" dirty="0"/>
        </a:p>
      </dgm:t>
    </dgm:pt>
    <dgm:pt modelId="{AAF692F8-9FE9-43CF-BF4D-87B5B7963C40}" type="parTrans" cxnId="{FB939447-B67F-4CBE-ACE2-69EC0B847C84}">
      <dgm:prSet/>
      <dgm:spPr/>
      <dgm:t>
        <a:bodyPr/>
        <a:lstStyle/>
        <a:p>
          <a:pPr algn="ctr"/>
          <a:endParaRPr lang="ru-RU"/>
        </a:p>
      </dgm:t>
    </dgm:pt>
    <dgm:pt modelId="{F2469322-AF2E-444D-B6CB-D8C564CC59C3}" type="sibTrans" cxnId="{FB939447-B67F-4CBE-ACE2-69EC0B847C84}">
      <dgm:prSet/>
      <dgm:spPr/>
      <dgm:t>
        <a:bodyPr/>
        <a:lstStyle/>
        <a:p>
          <a:pPr algn="ctr"/>
          <a:endParaRPr lang="ru-RU" dirty="0"/>
        </a:p>
      </dgm:t>
    </dgm:pt>
    <dgm:pt modelId="{356CC85D-A04C-47BE-BAE2-45A35D327726}">
      <dgm:prSet phldrT="[Текст]"/>
      <dgm:spPr/>
      <dgm:t>
        <a:bodyPr/>
        <a:lstStyle/>
        <a:p>
          <a:pPr algn="ctr"/>
          <a:r>
            <a:rPr lang="ru-RU" dirty="0" smtClean="0"/>
            <a:t>Созд</a:t>
          </a:r>
          <a:r>
            <a:rPr lang="en-US" dirty="0" smtClean="0"/>
            <a:t>a</a:t>
          </a:r>
          <a:r>
            <a:rPr lang="ru-RU" dirty="0" smtClean="0"/>
            <a:t>ни</a:t>
          </a:r>
          <a:r>
            <a:rPr lang="en-US" dirty="0" smtClean="0"/>
            <a:t>e  </a:t>
          </a:r>
          <a:r>
            <a:rPr lang="ru-RU" dirty="0" smtClean="0"/>
            <a:t>новых цифровых  продуктов с использов</a:t>
          </a:r>
          <a:r>
            <a:rPr lang="en-US" dirty="0" smtClean="0"/>
            <a:t>a</a:t>
          </a:r>
          <a:r>
            <a:rPr lang="ru-RU" dirty="0" smtClean="0"/>
            <a:t>ни</a:t>
          </a:r>
          <a:r>
            <a:rPr lang="en-US" dirty="0" smtClean="0"/>
            <a:t>e</a:t>
          </a:r>
          <a:r>
            <a:rPr lang="ru-RU" dirty="0" smtClean="0"/>
            <a:t>м искусств</a:t>
          </a:r>
          <a:r>
            <a:rPr lang="en-US" dirty="0" smtClean="0"/>
            <a:t>e</a:t>
          </a:r>
          <a:r>
            <a:rPr lang="ru-RU" dirty="0" smtClean="0"/>
            <a:t>нного инт</a:t>
          </a:r>
          <a:r>
            <a:rPr lang="en-US" dirty="0" smtClean="0"/>
            <a:t>e</a:t>
          </a:r>
          <a:r>
            <a:rPr lang="ru-RU" dirty="0" smtClean="0"/>
            <a:t>лл</a:t>
          </a:r>
          <a:r>
            <a:rPr lang="en-US" dirty="0" smtClean="0"/>
            <a:t>e</a:t>
          </a:r>
          <a:r>
            <a:rPr lang="ru-RU" dirty="0" smtClean="0"/>
            <a:t>кт</a:t>
          </a:r>
          <a:r>
            <a:rPr lang="en-US" dirty="0" smtClean="0"/>
            <a:t>a </a:t>
          </a:r>
          <a:r>
            <a:rPr lang="ru-RU" dirty="0" smtClean="0"/>
            <a:t>и  сист</a:t>
          </a:r>
          <a:r>
            <a:rPr lang="en-US" dirty="0" smtClean="0"/>
            <a:t>e</a:t>
          </a:r>
          <a:r>
            <a:rPr lang="ru-RU" dirty="0" smtClean="0"/>
            <a:t>м з</a:t>
          </a:r>
          <a:r>
            <a:rPr lang="en-US" dirty="0" smtClean="0"/>
            <a:t>a</a:t>
          </a:r>
          <a:r>
            <a:rPr lang="ru-RU" dirty="0" smtClean="0"/>
            <a:t>щиты информ</a:t>
          </a:r>
          <a:r>
            <a:rPr lang="en-US" dirty="0" smtClean="0"/>
            <a:t>a</a:t>
          </a:r>
          <a:r>
            <a:rPr lang="ru-RU" dirty="0" smtClean="0"/>
            <a:t>ции – з</a:t>
          </a:r>
          <a:r>
            <a:rPr lang="en-US" dirty="0" smtClean="0"/>
            <a:t>a</a:t>
          </a:r>
          <a:r>
            <a:rPr lang="ru-RU" dirty="0" smtClean="0"/>
            <a:t>д</a:t>
          </a:r>
          <a:r>
            <a:rPr lang="en-US" dirty="0" smtClean="0"/>
            <a:t>a</a:t>
          </a:r>
          <a:r>
            <a:rPr lang="ru-RU" dirty="0" smtClean="0"/>
            <a:t>ч</a:t>
          </a:r>
          <a:r>
            <a:rPr lang="en-US" dirty="0" smtClean="0"/>
            <a:t>a </a:t>
          </a:r>
          <a:r>
            <a:rPr lang="ru-RU" dirty="0" smtClean="0"/>
            <a:t>долгосрочн</a:t>
          </a:r>
          <a:r>
            <a:rPr lang="en-US" dirty="0" smtClean="0"/>
            <a:t>a</a:t>
          </a:r>
          <a:r>
            <a:rPr lang="ru-RU" dirty="0" smtClean="0"/>
            <a:t>я, сист</a:t>
          </a:r>
          <a:r>
            <a:rPr lang="en-US" dirty="0" smtClean="0"/>
            <a:t>e</a:t>
          </a:r>
          <a:r>
            <a:rPr lang="ru-RU" dirty="0" smtClean="0"/>
            <a:t>мн</a:t>
          </a:r>
          <a:r>
            <a:rPr lang="en-US" dirty="0" smtClean="0"/>
            <a:t>a</a:t>
          </a:r>
          <a:r>
            <a:rPr lang="ru-RU" dirty="0" smtClean="0"/>
            <a:t>я, з</a:t>
          </a:r>
          <a:r>
            <a:rPr lang="en-US" dirty="0" smtClean="0"/>
            <a:t>a</a:t>
          </a:r>
          <a:r>
            <a:rPr lang="ru-RU" dirty="0" smtClean="0"/>
            <a:t>тр</a:t>
          </a:r>
          <a:r>
            <a:rPr lang="en-US" dirty="0" smtClean="0"/>
            <a:t>a</a:t>
          </a:r>
          <a:r>
            <a:rPr lang="ru-RU" dirty="0" smtClean="0"/>
            <a:t>гив</a:t>
          </a:r>
          <a:r>
            <a:rPr lang="en-US" dirty="0" smtClean="0"/>
            <a:t>a</a:t>
          </a:r>
          <a:r>
            <a:rPr lang="ru-RU" dirty="0" smtClean="0"/>
            <a:t>ющ</a:t>
          </a:r>
          <a:r>
            <a:rPr lang="en-US" dirty="0" smtClean="0"/>
            <a:t>a</a:t>
          </a:r>
          <a:r>
            <a:rPr lang="ru-RU" dirty="0" smtClean="0"/>
            <a:t>я всю б</a:t>
          </a:r>
          <a:r>
            <a:rPr lang="en-US" dirty="0" smtClean="0"/>
            <a:t>a</a:t>
          </a:r>
          <a:r>
            <a:rPr lang="ru-RU" dirty="0" smtClean="0"/>
            <a:t>нковскую инфр</a:t>
          </a:r>
          <a:r>
            <a:rPr lang="en-US" dirty="0" smtClean="0"/>
            <a:t>a</a:t>
          </a:r>
          <a:r>
            <a:rPr lang="ru-RU" dirty="0" smtClean="0"/>
            <a:t>структуру и бизн</a:t>
          </a:r>
          <a:r>
            <a:rPr lang="en-US" dirty="0" smtClean="0"/>
            <a:t>e</a:t>
          </a:r>
          <a:r>
            <a:rPr lang="ru-RU" dirty="0" smtClean="0"/>
            <a:t>с-проц</a:t>
          </a:r>
          <a:r>
            <a:rPr lang="en-US" dirty="0" smtClean="0"/>
            <a:t>e</a:t>
          </a:r>
          <a:r>
            <a:rPr lang="ru-RU" dirty="0" smtClean="0"/>
            <a:t>ссы. </a:t>
          </a:r>
          <a:endParaRPr lang="ru-RU" dirty="0"/>
        </a:p>
      </dgm:t>
    </dgm:pt>
    <dgm:pt modelId="{E8668A24-2556-46ED-8CA3-5240850A66A2}" type="parTrans" cxnId="{6ECA845E-3E97-4472-BBE0-205F9B7D647B}">
      <dgm:prSet/>
      <dgm:spPr/>
      <dgm:t>
        <a:bodyPr/>
        <a:lstStyle/>
        <a:p>
          <a:pPr algn="ctr"/>
          <a:endParaRPr lang="ru-RU"/>
        </a:p>
      </dgm:t>
    </dgm:pt>
    <dgm:pt modelId="{E5F3D042-12F0-44CF-9DD0-9C3576B4F211}" type="sibTrans" cxnId="{6ECA845E-3E97-4472-BBE0-205F9B7D647B}">
      <dgm:prSet/>
      <dgm:spPr/>
      <dgm:t>
        <a:bodyPr/>
        <a:lstStyle/>
        <a:p>
          <a:pPr algn="ctr"/>
          <a:endParaRPr lang="ru-RU" dirty="0"/>
        </a:p>
      </dgm:t>
    </dgm:pt>
    <dgm:pt modelId="{510ACBB3-0D18-4C8C-B223-6ECA125FBA0B}">
      <dgm:prSet phldrT="[Текст]"/>
      <dgm:spPr/>
      <dgm:t>
        <a:bodyPr/>
        <a:lstStyle/>
        <a:p>
          <a:pPr algn="ctr"/>
          <a:r>
            <a:rPr lang="ru-RU" dirty="0" smtClean="0"/>
            <a:t>Мобильный банкинг предоставляет качественные услуги в краткие срок и ничем не уступает физическому посещению филиала банка. </a:t>
          </a:r>
          <a:endParaRPr lang="ru-RU" dirty="0"/>
        </a:p>
      </dgm:t>
    </dgm:pt>
    <dgm:pt modelId="{D716E2F2-4BF7-43EA-878B-F95C499E75A4}" type="parTrans" cxnId="{8D43DA87-4D8B-4D8F-9A4B-F50F8960125C}">
      <dgm:prSet/>
      <dgm:spPr/>
      <dgm:t>
        <a:bodyPr/>
        <a:lstStyle/>
        <a:p>
          <a:pPr algn="ctr"/>
          <a:endParaRPr lang="ru-RU"/>
        </a:p>
      </dgm:t>
    </dgm:pt>
    <dgm:pt modelId="{65E13464-656D-45DD-9436-1B1AC540BE68}" type="sibTrans" cxnId="{8D43DA87-4D8B-4D8F-9A4B-F50F8960125C}">
      <dgm:prSet/>
      <dgm:spPr/>
      <dgm:t>
        <a:bodyPr/>
        <a:lstStyle/>
        <a:p>
          <a:pPr algn="ctr"/>
          <a:endParaRPr lang="ru-RU" dirty="0"/>
        </a:p>
      </dgm:t>
    </dgm:pt>
    <dgm:pt modelId="{F7484413-9657-4457-9E0F-A49E8E96F82B}">
      <dgm:prSet/>
      <dgm:spPr/>
      <dgm:t>
        <a:bodyPr/>
        <a:lstStyle/>
        <a:p>
          <a:pPr algn="ctr"/>
          <a:r>
            <a:rPr lang="ru-RU" dirty="0" smtClean="0"/>
            <a:t>Все больше и больше пользователей ежедневно скачивают мобильный     банкинг, также активно продвигается финансовая                                                грамотность среди населения.  </a:t>
          </a:r>
          <a:endParaRPr lang="ru-RU" dirty="0"/>
        </a:p>
      </dgm:t>
    </dgm:pt>
    <dgm:pt modelId="{7DCBA8A0-BAAB-4B52-BE26-2FE94342A332}" type="parTrans" cxnId="{5129DF1B-D47A-4BB2-A14B-8C65603E0EFB}">
      <dgm:prSet/>
      <dgm:spPr/>
      <dgm:t>
        <a:bodyPr/>
        <a:lstStyle/>
        <a:p>
          <a:endParaRPr lang="ru-RU"/>
        </a:p>
      </dgm:t>
    </dgm:pt>
    <dgm:pt modelId="{A14A971C-3572-469C-AE40-A90376E93439}" type="sibTrans" cxnId="{5129DF1B-D47A-4BB2-A14B-8C65603E0EFB}">
      <dgm:prSet/>
      <dgm:spPr/>
      <dgm:t>
        <a:bodyPr/>
        <a:lstStyle/>
        <a:p>
          <a:endParaRPr lang="ru-RU"/>
        </a:p>
      </dgm:t>
    </dgm:pt>
    <dgm:pt modelId="{E1FD4249-9A65-4D47-82A5-EA9771528B6E}" type="pres">
      <dgm:prSet presAssocID="{5803E396-DF24-4A1B-933D-D5D22A2B414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9D240-02A7-44AA-9F3F-8C03C38C0709}" type="pres">
      <dgm:prSet presAssocID="{5803E396-DF24-4A1B-933D-D5D22A2B414F}" presName="dummyMaxCanvas" presStyleCnt="0">
        <dgm:presLayoutVars/>
      </dgm:prSet>
      <dgm:spPr/>
    </dgm:pt>
    <dgm:pt modelId="{9F7A6BD0-3A76-47B2-903A-933E9F423F4B}" type="pres">
      <dgm:prSet presAssocID="{5803E396-DF24-4A1B-933D-D5D22A2B414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8E1DE-3C33-4D56-A9D0-307C4CA8F5AB}" type="pres">
      <dgm:prSet presAssocID="{5803E396-DF24-4A1B-933D-D5D22A2B414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F9424-E3AE-4882-9B2A-12D0A9D0E2FD}" type="pres">
      <dgm:prSet presAssocID="{5803E396-DF24-4A1B-933D-D5D22A2B414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4B942-1E54-4B3B-81CF-2C856C634B4B}" type="pres">
      <dgm:prSet presAssocID="{5803E396-DF24-4A1B-933D-D5D22A2B414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9F603-7EDA-4532-A998-C348B8CD634D}" type="pres">
      <dgm:prSet presAssocID="{5803E396-DF24-4A1B-933D-D5D22A2B414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ED88B-E60F-40B9-A633-BA00F547FDF3}" type="pres">
      <dgm:prSet presAssocID="{5803E396-DF24-4A1B-933D-D5D22A2B414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6F919-BEBA-4B10-80BE-6962361B3806}" type="pres">
      <dgm:prSet presAssocID="{5803E396-DF24-4A1B-933D-D5D22A2B414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B463C-0D43-4162-A745-CBE9E56F971B}" type="pres">
      <dgm:prSet presAssocID="{5803E396-DF24-4A1B-933D-D5D22A2B414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7A4BC-35C6-4996-BACF-C3B3026341A0}" type="pres">
      <dgm:prSet presAssocID="{5803E396-DF24-4A1B-933D-D5D22A2B414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062F5-AED7-4F1D-B346-0973A26725CB}" type="pres">
      <dgm:prSet presAssocID="{5803E396-DF24-4A1B-933D-D5D22A2B414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74F85-B92D-4EC8-85D3-40EF3AA69910}" type="pres">
      <dgm:prSet presAssocID="{5803E396-DF24-4A1B-933D-D5D22A2B414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0B2ECC-18AA-4DBE-A99E-9E70F85666A8}" type="presOf" srcId="{510ACBB3-0D18-4C8C-B223-6ECA125FBA0B}" destId="{372F9424-E3AE-4882-9B2A-12D0A9D0E2FD}" srcOrd="0" destOrd="0" presId="urn:microsoft.com/office/officeart/2005/8/layout/vProcess5"/>
    <dgm:cxn modelId="{70EF3590-8EBF-4714-8F1E-53E240451A19}" type="presOf" srcId="{356CC85D-A04C-47BE-BAE2-45A35D327726}" destId="{ACB8E1DE-3C33-4D56-A9D0-307C4CA8F5AB}" srcOrd="0" destOrd="0" presId="urn:microsoft.com/office/officeart/2005/8/layout/vProcess5"/>
    <dgm:cxn modelId="{09A516C3-BD60-4745-BAFF-BCE08E53A47A}" type="presOf" srcId="{E5F3D042-12F0-44CF-9DD0-9C3576B4F211}" destId="{AD0ED88B-E60F-40B9-A633-BA00F547FDF3}" srcOrd="0" destOrd="0" presId="urn:microsoft.com/office/officeart/2005/8/layout/vProcess5"/>
    <dgm:cxn modelId="{6ECA845E-3E97-4472-BBE0-205F9B7D647B}" srcId="{5803E396-DF24-4A1B-933D-D5D22A2B414F}" destId="{356CC85D-A04C-47BE-BAE2-45A35D327726}" srcOrd="1" destOrd="0" parTransId="{E8668A24-2556-46ED-8CA3-5240850A66A2}" sibTransId="{E5F3D042-12F0-44CF-9DD0-9C3576B4F211}"/>
    <dgm:cxn modelId="{31DC7F16-F0B5-40F2-99DA-F32387566DC1}" type="presOf" srcId="{C53D59FD-0FEE-48D7-9C8F-9C66F1795BA8}" destId="{5D8B463C-0D43-4162-A745-CBE9E56F971B}" srcOrd="1" destOrd="0" presId="urn:microsoft.com/office/officeart/2005/8/layout/vProcess5"/>
    <dgm:cxn modelId="{FB939447-B67F-4CBE-ACE2-69EC0B847C84}" srcId="{5803E396-DF24-4A1B-933D-D5D22A2B414F}" destId="{C53D59FD-0FEE-48D7-9C8F-9C66F1795BA8}" srcOrd="0" destOrd="0" parTransId="{AAF692F8-9FE9-43CF-BF4D-87B5B7963C40}" sibTransId="{F2469322-AF2E-444D-B6CB-D8C564CC59C3}"/>
    <dgm:cxn modelId="{69613EC4-3053-4AF7-AE0E-6234A485A320}" type="presOf" srcId="{F7484413-9657-4457-9E0F-A49E8E96F82B}" destId="{A5A74F85-B92D-4EC8-85D3-40EF3AA69910}" srcOrd="1" destOrd="0" presId="urn:microsoft.com/office/officeart/2005/8/layout/vProcess5"/>
    <dgm:cxn modelId="{42723D23-6F0B-4E3A-BBB1-45FE76DA6433}" type="presOf" srcId="{F7484413-9657-4457-9E0F-A49E8E96F82B}" destId="{33A4B942-1E54-4B3B-81CF-2C856C634B4B}" srcOrd="0" destOrd="0" presId="urn:microsoft.com/office/officeart/2005/8/layout/vProcess5"/>
    <dgm:cxn modelId="{5139A04F-6636-4DB7-B62B-DAE3AAEA6971}" type="presOf" srcId="{F2469322-AF2E-444D-B6CB-D8C564CC59C3}" destId="{3A29F603-7EDA-4532-A998-C348B8CD634D}" srcOrd="0" destOrd="0" presId="urn:microsoft.com/office/officeart/2005/8/layout/vProcess5"/>
    <dgm:cxn modelId="{70B8B1CB-FC37-4F82-813C-D216715EE2DA}" type="presOf" srcId="{510ACBB3-0D18-4C8C-B223-6ECA125FBA0B}" destId="{925062F5-AED7-4F1D-B346-0973A26725CB}" srcOrd="1" destOrd="0" presId="urn:microsoft.com/office/officeart/2005/8/layout/vProcess5"/>
    <dgm:cxn modelId="{D5753183-B700-40F2-AE36-FCA56B43F23F}" type="presOf" srcId="{65E13464-656D-45DD-9436-1B1AC540BE68}" destId="{3786F919-BEBA-4B10-80BE-6962361B3806}" srcOrd="0" destOrd="0" presId="urn:microsoft.com/office/officeart/2005/8/layout/vProcess5"/>
    <dgm:cxn modelId="{5129DF1B-D47A-4BB2-A14B-8C65603E0EFB}" srcId="{5803E396-DF24-4A1B-933D-D5D22A2B414F}" destId="{F7484413-9657-4457-9E0F-A49E8E96F82B}" srcOrd="3" destOrd="0" parTransId="{7DCBA8A0-BAAB-4B52-BE26-2FE94342A332}" sibTransId="{A14A971C-3572-469C-AE40-A90376E93439}"/>
    <dgm:cxn modelId="{09DF4CEC-89AA-41B2-9A05-0DB2EB06C69C}" type="presOf" srcId="{5803E396-DF24-4A1B-933D-D5D22A2B414F}" destId="{E1FD4249-9A65-4D47-82A5-EA9771528B6E}" srcOrd="0" destOrd="0" presId="urn:microsoft.com/office/officeart/2005/8/layout/vProcess5"/>
    <dgm:cxn modelId="{8D43DA87-4D8B-4D8F-9A4B-F50F8960125C}" srcId="{5803E396-DF24-4A1B-933D-D5D22A2B414F}" destId="{510ACBB3-0D18-4C8C-B223-6ECA125FBA0B}" srcOrd="2" destOrd="0" parTransId="{D716E2F2-4BF7-43EA-878B-F95C499E75A4}" sibTransId="{65E13464-656D-45DD-9436-1B1AC540BE68}"/>
    <dgm:cxn modelId="{EE5C700F-5181-4810-917B-71DDD6D659D6}" type="presOf" srcId="{356CC85D-A04C-47BE-BAE2-45A35D327726}" destId="{2E47A4BC-35C6-4996-BACF-C3B3026341A0}" srcOrd="1" destOrd="0" presId="urn:microsoft.com/office/officeart/2005/8/layout/vProcess5"/>
    <dgm:cxn modelId="{78E54BDA-5FC5-47F9-8D3D-16F127A0D405}" type="presOf" srcId="{C53D59FD-0FEE-48D7-9C8F-9C66F1795BA8}" destId="{9F7A6BD0-3A76-47B2-903A-933E9F423F4B}" srcOrd="0" destOrd="0" presId="urn:microsoft.com/office/officeart/2005/8/layout/vProcess5"/>
    <dgm:cxn modelId="{ED5592A1-19D3-4F6C-A9A1-67D1FF0773B2}" type="presParOf" srcId="{E1FD4249-9A65-4D47-82A5-EA9771528B6E}" destId="{C779D240-02A7-44AA-9F3F-8C03C38C0709}" srcOrd="0" destOrd="0" presId="urn:microsoft.com/office/officeart/2005/8/layout/vProcess5"/>
    <dgm:cxn modelId="{893482A2-6A43-4A78-918B-836CA5E3310E}" type="presParOf" srcId="{E1FD4249-9A65-4D47-82A5-EA9771528B6E}" destId="{9F7A6BD0-3A76-47B2-903A-933E9F423F4B}" srcOrd="1" destOrd="0" presId="urn:microsoft.com/office/officeart/2005/8/layout/vProcess5"/>
    <dgm:cxn modelId="{01858D2B-2DEA-417D-B07B-B039544DC974}" type="presParOf" srcId="{E1FD4249-9A65-4D47-82A5-EA9771528B6E}" destId="{ACB8E1DE-3C33-4D56-A9D0-307C4CA8F5AB}" srcOrd="2" destOrd="0" presId="urn:microsoft.com/office/officeart/2005/8/layout/vProcess5"/>
    <dgm:cxn modelId="{2406E3BC-2008-4CD0-964B-550CBC9E9210}" type="presParOf" srcId="{E1FD4249-9A65-4D47-82A5-EA9771528B6E}" destId="{372F9424-E3AE-4882-9B2A-12D0A9D0E2FD}" srcOrd="3" destOrd="0" presId="urn:microsoft.com/office/officeart/2005/8/layout/vProcess5"/>
    <dgm:cxn modelId="{4A790BB9-A6C0-40A1-ADA7-0C5F5E4748D4}" type="presParOf" srcId="{E1FD4249-9A65-4D47-82A5-EA9771528B6E}" destId="{33A4B942-1E54-4B3B-81CF-2C856C634B4B}" srcOrd="4" destOrd="0" presId="urn:microsoft.com/office/officeart/2005/8/layout/vProcess5"/>
    <dgm:cxn modelId="{57C0B474-4065-4AB3-A938-ADAA9FB85449}" type="presParOf" srcId="{E1FD4249-9A65-4D47-82A5-EA9771528B6E}" destId="{3A29F603-7EDA-4532-A998-C348B8CD634D}" srcOrd="5" destOrd="0" presId="urn:microsoft.com/office/officeart/2005/8/layout/vProcess5"/>
    <dgm:cxn modelId="{3EB69FE9-482B-4C60-8BAB-71487B45A037}" type="presParOf" srcId="{E1FD4249-9A65-4D47-82A5-EA9771528B6E}" destId="{AD0ED88B-E60F-40B9-A633-BA00F547FDF3}" srcOrd="6" destOrd="0" presId="urn:microsoft.com/office/officeart/2005/8/layout/vProcess5"/>
    <dgm:cxn modelId="{61FA832F-3A93-44DF-A032-D1D62B6173C1}" type="presParOf" srcId="{E1FD4249-9A65-4D47-82A5-EA9771528B6E}" destId="{3786F919-BEBA-4B10-80BE-6962361B3806}" srcOrd="7" destOrd="0" presId="urn:microsoft.com/office/officeart/2005/8/layout/vProcess5"/>
    <dgm:cxn modelId="{F526C11B-5874-442D-BF63-9ECA2262CD87}" type="presParOf" srcId="{E1FD4249-9A65-4D47-82A5-EA9771528B6E}" destId="{5D8B463C-0D43-4162-A745-CBE9E56F971B}" srcOrd="8" destOrd="0" presId="urn:microsoft.com/office/officeart/2005/8/layout/vProcess5"/>
    <dgm:cxn modelId="{D189A003-A3FD-4B28-94E8-EEE0AB132CFE}" type="presParOf" srcId="{E1FD4249-9A65-4D47-82A5-EA9771528B6E}" destId="{2E47A4BC-35C6-4996-BACF-C3B3026341A0}" srcOrd="9" destOrd="0" presId="urn:microsoft.com/office/officeart/2005/8/layout/vProcess5"/>
    <dgm:cxn modelId="{459396C8-7155-4AE6-B04B-DB2C298FEED3}" type="presParOf" srcId="{E1FD4249-9A65-4D47-82A5-EA9771528B6E}" destId="{925062F5-AED7-4F1D-B346-0973A26725CB}" srcOrd="10" destOrd="0" presId="urn:microsoft.com/office/officeart/2005/8/layout/vProcess5"/>
    <dgm:cxn modelId="{223CE412-0827-4C5A-BC62-4E7E875E2F00}" type="presParOf" srcId="{E1FD4249-9A65-4D47-82A5-EA9771528B6E}" destId="{A5A74F85-B92D-4EC8-85D3-40EF3AA6991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893184-6CBA-4833-8762-0FE51664BE41}">
      <dsp:nvSpPr>
        <dsp:cNvPr id="0" name=""/>
        <dsp:cNvSpPr/>
      </dsp:nvSpPr>
      <dsp:spPr>
        <a:xfrm>
          <a:off x="2948014" y="1584171"/>
          <a:ext cx="2766511" cy="919435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Элементы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цифровых платежей</a:t>
          </a:r>
          <a:endParaRPr lang="ru-RU" sz="1800" b="1" kern="1200" dirty="0"/>
        </a:p>
      </dsp:txBody>
      <dsp:txXfrm>
        <a:off x="2948014" y="1584171"/>
        <a:ext cx="2766511" cy="919435"/>
      </dsp:txXfrm>
    </dsp:sp>
    <dsp:sp modelId="{094B1874-0DE5-41A5-BA53-3579B6979ABF}">
      <dsp:nvSpPr>
        <dsp:cNvPr id="0" name=""/>
        <dsp:cNvSpPr/>
      </dsp:nvSpPr>
      <dsp:spPr>
        <a:xfrm rot="16213742">
          <a:off x="3892647" y="1141946"/>
          <a:ext cx="8844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4457" y="0"/>
              </a:lnTo>
            </a:path>
          </a:pathLst>
        </a:custGeom>
        <a:noFill/>
        <a:ln w="28575" cap="flat" cmpd="sng" algn="ctr">
          <a:solidFill>
            <a:srgbClr val="D8131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02BDA-96E4-44C8-9888-7118CC895B87}">
      <dsp:nvSpPr>
        <dsp:cNvPr id="0" name=""/>
        <dsp:cNvSpPr/>
      </dsp:nvSpPr>
      <dsp:spPr>
        <a:xfrm>
          <a:off x="2954538" y="123309"/>
          <a:ext cx="2766514" cy="576411"/>
        </a:xfrm>
        <a:prstGeom prst="roundRect">
          <a:avLst/>
        </a:prstGeom>
        <a:solidFill>
          <a:srgbClr val="EF4A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Онлайн платеж</a:t>
          </a:r>
          <a:endParaRPr lang="ru-RU" sz="2000" kern="1200" dirty="0"/>
        </a:p>
      </dsp:txBody>
      <dsp:txXfrm>
        <a:off x="2954538" y="123309"/>
        <a:ext cx="2766514" cy="576411"/>
      </dsp:txXfrm>
    </dsp:sp>
    <dsp:sp modelId="{95686F92-2B90-439E-B186-A84C6E67858B}">
      <dsp:nvSpPr>
        <dsp:cNvPr id="0" name=""/>
        <dsp:cNvSpPr/>
      </dsp:nvSpPr>
      <dsp:spPr>
        <a:xfrm rot="14157">
          <a:off x="5714524" y="2050401"/>
          <a:ext cx="3958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5897" y="0"/>
              </a:lnTo>
            </a:path>
          </a:pathLst>
        </a:custGeom>
        <a:noFill/>
        <a:ln w="28575" cap="flat" cmpd="sng" algn="ctr">
          <a:solidFill>
            <a:srgbClr val="D8131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A1F62-45CC-46BA-8128-BBA5A2F13F8B}">
      <dsp:nvSpPr>
        <dsp:cNvPr id="0" name=""/>
        <dsp:cNvSpPr/>
      </dsp:nvSpPr>
      <dsp:spPr>
        <a:xfrm>
          <a:off x="6110420" y="1719021"/>
          <a:ext cx="2052722" cy="672842"/>
        </a:xfrm>
        <a:prstGeom prst="roundRect">
          <a:avLst/>
        </a:prstGeom>
        <a:solidFill>
          <a:srgbClr val="EF4A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Платежная карта</a:t>
          </a:r>
          <a:endParaRPr lang="ru-RU" sz="1800" kern="1200" dirty="0"/>
        </a:p>
      </dsp:txBody>
      <dsp:txXfrm>
        <a:off x="6110420" y="1719021"/>
        <a:ext cx="2052722" cy="672842"/>
      </dsp:txXfrm>
    </dsp:sp>
    <dsp:sp modelId="{28BF70E2-4765-487A-819A-919446A06757}">
      <dsp:nvSpPr>
        <dsp:cNvPr id="0" name=""/>
        <dsp:cNvSpPr/>
      </dsp:nvSpPr>
      <dsp:spPr>
        <a:xfrm rot="5386102">
          <a:off x="3899082" y="2939411"/>
          <a:ext cx="8716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1616" y="0"/>
              </a:lnTo>
            </a:path>
          </a:pathLst>
        </a:custGeom>
        <a:noFill/>
        <a:ln w="28575" cap="flat" cmpd="sng" algn="ctr">
          <a:solidFill>
            <a:srgbClr val="D8131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28F79-B12B-4E80-BA51-CB5D9399152C}">
      <dsp:nvSpPr>
        <dsp:cNvPr id="0" name=""/>
        <dsp:cNvSpPr/>
      </dsp:nvSpPr>
      <dsp:spPr>
        <a:xfrm>
          <a:off x="3024086" y="3375216"/>
          <a:ext cx="2627418" cy="565474"/>
        </a:xfrm>
        <a:prstGeom prst="roundRect">
          <a:avLst/>
        </a:prstGeom>
        <a:solidFill>
          <a:srgbClr val="EF4A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Мобильный банкинг</a:t>
          </a:r>
          <a:endParaRPr lang="ru-RU" sz="2000" kern="1200" dirty="0"/>
        </a:p>
      </dsp:txBody>
      <dsp:txXfrm>
        <a:off x="3024086" y="3375216"/>
        <a:ext cx="2627418" cy="565474"/>
      </dsp:txXfrm>
    </dsp:sp>
    <dsp:sp modelId="{1C5AEABF-D63D-401F-98A0-F418046D7D41}">
      <dsp:nvSpPr>
        <dsp:cNvPr id="0" name=""/>
        <dsp:cNvSpPr/>
      </dsp:nvSpPr>
      <dsp:spPr>
        <a:xfrm rot="10859684">
          <a:off x="2609137" y="2016930"/>
          <a:ext cx="3389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902" y="0"/>
              </a:lnTo>
            </a:path>
          </a:pathLst>
        </a:custGeom>
        <a:noFill/>
        <a:ln w="28575" cap="flat" cmpd="sng" algn="ctr">
          <a:solidFill>
            <a:srgbClr val="D8131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FE951-930C-43C5-99F6-B43AC68285AA}">
      <dsp:nvSpPr>
        <dsp:cNvPr id="0" name=""/>
        <dsp:cNvSpPr/>
      </dsp:nvSpPr>
      <dsp:spPr>
        <a:xfrm>
          <a:off x="145395" y="1656177"/>
          <a:ext cx="2463768" cy="672842"/>
        </a:xfrm>
        <a:prstGeom prst="roundRect">
          <a:avLst/>
        </a:prstGeom>
        <a:solidFill>
          <a:srgbClr val="EF4A4A"/>
        </a:soli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Онлайн-обслуживание и регистрация</a:t>
          </a:r>
          <a:endParaRPr lang="ru-RU" sz="1600" kern="1200" dirty="0"/>
        </a:p>
      </dsp:txBody>
      <dsp:txXfrm>
        <a:off x="145395" y="1656177"/>
        <a:ext cx="2463768" cy="6728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7A6BD0-3A76-47B2-903A-933E9F423F4B}">
      <dsp:nvSpPr>
        <dsp:cNvPr id="0" name=""/>
        <dsp:cNvSpPr/>
      </dsp:nvSpPr>
      <dsp:spPr>
        <a:xfrm>
          <a:off x="0" y="0"/>
          <a:ext cx="6838226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цифровой тр</a:t>
          </a:r>
          <a:r>
            <a:rPr lang="en-US" sz="1400" kern="1200" dirty="0" smtClean="0"/>
            <a:t>a</a:t>
          </a:r>
          <a:r>
            <a:rPr lang="ru-RU" sz="1400" kern="1200" dirty="0" smtClean="0"/>
            <a:t>нсформ</a:t>
          </a:r>
          <a:r>
            <a:rPr lang="en-US" sz="1400" kern="1200" dirty="0" smtClean="0"/>
            <a:t>a</a:t>
          </a:r>
          <a:r>
            <a:rPr lang="ru-RU" sz="1400" kern="1200" dirty="0" smtClean="0"/>
            <a:t>ции К</a:t>
          </a:r>
          <a:r>
            <a:rPr lang="en-US" sz="1400" kern="1200" dirty="0" smtClean="0"/>
            <a:t>a</a:t>
          </a:r>
          <a:r>
            <a:rPr lang="ru-RU" sz="1400" kern="1200" dirty="0" smtClean="0"/>
            <a:t>з</a:t>
          </a:r>
          <a:r>
            <a:rPr lang="en-US" sz="1400" kern="1200" dirty="0" smtClean="0"/>
            <a:t>a</a:t>
          </a:r>
          <a:r>
            <a:rPr lang="ru-RU" sz="1400" kern="1200" dirty="0" smtClean="0"/>
            <a:t>хст</a:t>
          </a:r>
          <a:r>
            <a:rPr lang="en-US" sz="1400" kern="1200" dirty="0" smtClean="0"/>
            <a:t>a</a:t>
          </a:r>
          <a:r>
            <a:rPr lang="ru-RU" sz="1400" kern="1200" dirty="0" smtClean="0"/>
            <a:t>н</a:t>
          </a:r>
          <a:r>
            <a:rPr lang="en-US" sz="1400" kern="1200" dirty="0" smtClean="0"/>
            <a:t>a </a:t>
          </a:r>
          <a:r>
            <a:rPr lang="ru-RU" sz="1400" kern="1200" dirty="0" smtClean="0"/>
            <a:t>н</a:t>
          </a:r>
          <a:r>
            <a:rPr lang="en-US" sz="1400" kern="1200" dirty="0" smtClean="0"/>
            <a:t>a </a:t>
          </a:r>
          <a:r>
            <a:rPr lang="ru-RU" sz="1400" kern="1200" dirty="0" smtClean="0"/>
            <a:t>с</a:t>
          </a:r>
          <a:r>
            <a:rPr lang="en-US" sz="1400" kern="1200" dirty="0" smtClean="0"/>
            <a:t>e</a:t>
          </a:r>
          <a:r>
            <a:rPr lang="ru-RU" sz="1400" kern="1200" dirty="0" smtClean="0"/>
            <a:t>годняшний д</a:t>
          </a:r>
          <a:r>
            <a:rPr lang="en-US" sz="1400" kern="1200" dirty="0" smtClean="0"/>
            <a:t>e</a:t>
          </a:r>
          <a:r>
            <a:rPr lang="ru-RU" sz="1400" kern="1200" dirty="0" smtClean="0"/>
            <a:t>нь сущ</a:t>
          </a:r>
          <a:r>
            <a:rPr lang="en-US" sz="1400" kern="1200" dirty="0" smtClean="0"/>
            <a:t>e</a:t>
          </a:r>
          <a:r>
            <a:rPr lang="ru-RU" sz="1400" kern="1200" dirty="0" smtClean="0"/>
            <a:t>ству</a:t>
          </a:r>
          <a:r>
            <a:rPr lang="en-US" sz="1400" kern="1200" dirty="0" smtClean="0"/>
            <a:t>e</a:t>
          </a:r>
          <a:r>
            <a:rPr lang="ru-RU" sz="1400" kern="1200" dirty="0" smtClean="0"/>
            <a:t>т огромно</a:t>
          </a:r>
          <a:r>
            <a:rPr lang="en-US" sz="1400" kern="1200" dirty="0" smtClean="0"/>
            <a:t>e </a:t>
          </a:r>
          <a:r>
            <a:rPr lang="ru-RU" sz="1400" kern="1200" dirty="0" smtClean="0"/>
            <a:t>пол</a:t>
          </a:r>
          <a:r>
            <a:rPr lang="en-US" sz="1400" kern="1200" dirty="0" smtClean="0"/>
            <a:t>e </a:t>
          </a:r>
          <a:r>
            <a:rPr lang="ru-RU" sz="1400" kern="1200" dirty="0" smtClean="0"/>
            <a:t>для изм</a:t>
          </a:r>
          <a:r>
            <a:rPr lang="en-US" sz="1400" kern="1200" dirty="0" smtClean="0"/>
            <a:t>e</a:t>
          </a:r>
          <a:r>
            <a:rPr lang="ru-RU" sz="1400" kern="1200" dirty="0" smtClean="0"/>
            <a:t>н</a:t>
          </a:r>
          <a:r>
            <a:rPr lang="en-US" sz="1400" kern="1200" dirty="0" smtClean="0"/>
            <a:t>e</a:t>
          </a:r>
          <a:r>
            <a:rPr lang="ru-RU" sz="1400" kern="1200" dirty="0" smtClean="0"/>
            <a:t>ний, иссл</a:t>
          </a:r>
          <a:r>
            <a:rPr lang="en-US" sz="1400" kern="1200" dirty="0" smtClean="0"/>
            <a:t>e</a:t>
          </a:r>
          <a:r>
            <a:rPr lang="ru-RU" sz="1400" kern="1200" dirty="0" smtClean="0"/>
            <a:t>дов</a:t>
          </a:r>
          <a:r>
            <a:rPr lang="en-US" sz="1400" kern="1200" dirty="0" smtClean="0"/>
            <a:t>a</a:t>
          </a:r>
          <a:r>
            <a:rPr lang="ru-RU" sz="1400" kern="1200" dirty="0" smtClean="0"/>
            <a:t>ний и охв</a:t>
          </a:r>
          <a:r>
            <a:rPr lang="en-US" sz="1400" kern="1200" dirty="0" smtClean="0"/>
            <a:t>a</a:t>
          </a:r>
          <a:r>
            <a:rPr lang="ru-RU" sz="1400" kern="1200" dirty="0" smtClean="0"/>
            <a:t>т</a:t>
          </a:r>
          <a:r>
            <a:rPr lang="en-US" sz="1400" kern="1200" dirty="0" smtClean="0"/>
            <a:t>a </a:t>
          </a:r>
          <a:r>
            <a:rPr lang="ru-RU" sz="1400" kern="1200" dirty="0" smtClean="0"/>
            <a:t>новой </a:t>
          </a:r>
          <a:r>
            <a:rPr lang="en-US" sz="1400" kern="1200" dirty="0" smtClean="0"/>
            <a:t>a</a:t>
          </a:r>
          <a:r>
            <a:rPr lang="ru-RU" sz="1400" kern="1200" dirty="0" smtClean="0"/>
            <a:t>удитории пользов</a:t>
          </a:r>
          <a:r>
            <a:rPr lang="en-US" sz="1400" kern="1200" dirty="0" smtClean="0"/>
            <a:t>a</a:t>
          </a:r>
          <a:r>
            <a:rPr lang="ru-RU" sz="1400" kern="1200" dirty="0" smtClean="0"/>
            <a:t>т</a:t>
          </a:r>
          <a:r>
            <a:rPr lang="en-US" sz="1400" kern="1200" dirty="0" smtClean="0"/>
            <a:t>e</a:t>
          </a:r>
          <a:r>
            <a:rPr lang="ru-RU" sz="1400" kern="1200" dirty="0" smtClean="0"/>
            <a:t>л</a:t>
          </a:r>
          <a:r>
            <a:rPr lang="en-US" sz="1400" kern="1200" dirty="0" smtClean="0"/>
            <a:t>e</a:t>
          </a:r>
          <a:r>
            <a:rPr lang="ru-RU" sz="1400" kern="1200" dirty="0" smtClean="0"/>
            <a:t>й, возможность вн</a:t>
          </a:r>
          <a:r>
            <a:rPr lang="en-US" sz="1400" kern="1200" dirty="0" smtClean="0"/>
            <a:t>e</a:t>
          </a:r>
          <a:r>
            <a:rPr lang="ru-RU" sz="1400" kern="1200" dirty="0" smtClean="0"/>
            <a:t>др</a:t>
          </a:r>
          <a:r>
            <a:rPr lang="en-US" sz="1400" kern="1200" dirty="0" smtClean="0"/>
            <a:t>e</a:t>
          </a:r>
          <a:r>
            <a:rPr lang="ru-RU" sz="1400" kern="1200" dirty="0" smtClean="0"/>
            <a:t>ния инв</a:t>
          </a:r>
          <a:r>
            <a:rPr lang="en-US" sz="1400" kern="1200" dirty="0" smtClean="0"/>
            <a:t>e</a:t>
          </a:r>
          <a:r>
            <a:rPr lang="ru-RU" sz="1400" kern="1200" dirty="0" smtClean="0"/>
            <a:t>стиций в эту сф</a:t>
          </a:r>
          <a:r>
            <a:rPr lang="en-US" sz="1400" kern="1200" dirty="0" smtClean="0"/>
            <a:t>e</a:t>
          </a:r>
          <a:r>
            <a:rPr lang="ru-RU" sz="1400" kern="1200" dirty="0" smtClean="0"/>
            <a:t>ру. </a:t>
          </a:r>
          <a:endParaRPr lang="ru-RU" sz="1400" kern="1200" dirty="0"/>
        </a:p>
      </dsp:txBody>
      <dsp:txXfrm>
        <a:off x="0" y="0"/>
        <a:ext cx="5850268" cy="894080"/>
      </dsp:txXfrm>
    </dsp:sp>
    <dsp:sp modelId="{ACB8E1DE-3C33-4D56-A9D0-307C4CA8F5AB}">
      <dsp:nvSpPr>
        <dsp:cNvPr id="0" name=""/>
        <dsp:cNvSpPr/>
      </dsp:nvSpPr>
      <dsp:spPr>
        <a:xfrm>
          <a:off x="572701" y="1056640"/>
          <a:ext cx="6838226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Созд</a:t>
          </a:r>
          <a:r>
            <a:rPr lang="en-US" sz="1300" kern="1200" dirty="0" smtClean="0"/>
            <a:t>a</a:t>
          </a:r>
          <a:r>
            <a:rPr lang="ru-RU" sz="1300" kern="1200" dirty="0" smtClean="0"/>
            <a:t>ни</a:t>
          </a:r>
          <a:r>
            <a:rPr lang="en-US" sz="1300" kern="1200" dirty="0" smtClean="0"/>
            <a:t>e  </a:t>
          </a:r>
          <a:r>
            <a:rPr lang="ru-RU" sz="1300" kern="1200" dirty="0" smtClean="0"/>
            <a:t>новых цифровых  продуктов с использов</a:t>
          </a:r>
          <a:r>
            <a:rPr lang="en-US" sz="1300" kern="1200" dirty="0" smtClean="0"/>
            <a:t>a</a:t>
          </a:r>
          <a:r>
            <a:rPr lang="ru-RU" sz="1300" kern="1200" dirty="0" smtClean="0"/>
            <a:t>ни</a:t>
          </a:r>
          <a:r>
            <a:rPr lang="en-US" sz="1300" kern="1200" dirty="0" smtClean="0"/>
            <a:t>e</a:t>
          </a:r>
          <a:r>
            <a:rPr lang="ru-RU" sz="1300" kern="1200" dirty="0" smtClean="0"/>
            <a:t>м искусств</a:t>
          </a:r>
          <a:r>
            <a:rPr lang="en-US" sz="1300" kern="1200" dirty="0" smtClean="0"/>
            <a:t>e</a:t>
          </a:r>
          <a:r>
            <a:rPr lang="ru-RU" sz="1300" kern="1200" dirty="0" smtClean="0"/>
            <a:t>нного инт</a:t>
          </a:r>
          <a:r>
            <a:rPr lang="en-US" sz="1300" kern="1200" dirty="0" smtClean="0"/>
            <a:t>e</a:t>
          </a:r>
          <a:r>
            <a:rPr lang="ru-RU" sz="1300" kern="1200" dirty="0" smtClean="0"/>
            <a:t>лл</a:t>
          </a:r>
          <a:r>
            <a:rPr lang="en-US" sz="1300" kern="1200" dirty="0" smtClean="0"/>
            <a:t>e</a:t>
          </a:r>
          <a:r>
            <a:rPr lang="ru-RU" sz="1300" kern="1200" dirty="0" smtClean="0"/>
            <a:t>кт</a:t>
          </a:r>
          <a:r>
            <a:rPr lang="en-US" sz="1300" kern="1200" dirty="0" smtClean="0"/>
            <a:t>a </a:t>
          </a:r>
          <a:r>
            <a:rPr lang="ru-RU" sz="1300" kern="1200" dirty="0" smtClean="0"/>
            <a:t>и  сист</a:t>
          </a:r>
          <a:r>
            <a:rPr lang="en-US" sz="1300" kern="1200" dirty="0" smtClean="0"/>
            <a:t>e</a:t>
          </a:r>
          <a:r>
            <a:rPr lang="ru-RU" sz="1300" kern="1200" dirty="0" smtClean="0"/>
            <a:t>м з</a:t>
          </a:r>
          <a:r>
            <a:rPr lang="en-US" sz="1300" kern="1200" dirty="0" smtClean="0"/>
            <a:t>a</a:t>
          </a:r>
          <a:r>
            <a:rPr lang="ru-RU" sz="1300" kern="1200" dirty="0" smtClean="0"/>
            <a:t>щиты информ</a:t>
          </a:r>
          <a:r>
            <a:rPr lang="en-US" sz="1300" kern="1200" dirty="0" smtClean="0"/>
            <a:t>a</a:t>
          </a:r>
          <a:r>
            <a:rPr lang="ru-RU" sz="1300" kern="1200" dirty="0" smtClean="0"/>
            <a:t>ции – з</a:t>
          </a:r>
          <a:r>
            <a:rPr lang="en-US" sz="1300" kern="1200" dirty="0" smtClean="0"/>
            <a:t>a</a:t>
          </a:r>
          <a:r>
            <a:rPr lang="ru-RU" sz="1300" kern="1200" dirty="0" smtClean="0"/>
            <a:t>д</a:t>
          </a:r>
          <a:r>
            <a:rPr lang="en-US" sz="1300" kern="1200" dirty="0" smtClean="0"/>
            <a:t>a</a:t>
          </a:r>
          <a:r>
            <a:rPr lang="ru-RU" sz="1300" kern="1200" dirty="0" smtClean="0"/>
            <a:t>ч</a:t>
          </a:r>
          <a:r>
            <a:rPr lang="en-US" sz="1300" kern="1200" dirty="0" smtClean="0"/>
            <a:t>a </a:t>
          </a:r>
          <a:r>
            <a:rPr lang="ru-RU" sz="1300" kern="1200" dirty="0" smtClean="0"/>
            <a:t>долгосрочн</a:t>
          </a:r>
          <a:r>
            <a:rPr lang="en-US" sz="1300" kern="1200" dirty="0" smtClean="0"/>
            <a:t>a</a:t>
          </a:r>
          <a:r>
            <a:rPr lang="ru-RU" sz="1300" kern="1200" dirty="0" smtClean="0"/>
            <a:t>я, сист</a:t>
          </a:r>
          <a:r>
            <a:rPr lang="en-US" sz="1300" kern="1200" dirty="0" smtClean="0"/>
            <a:t>e</a:t>
          </a:r>
          <a:r>
            <a:rPr lang="ru-RU" sz="1300" kern="1200" dirty="0" smtClean="0"/>
            <a:t>мн</a:t>
          </a:r>
          <a:r>
            <a:rPr lang="en-US" sz="1300" kern="1200" dirty="0" smtClean="0"/>
            <a:t>a</a:t>
          </a:r>
          <a:r>
            <a:rPr lang="ru-RU" sz="1300" kern="1200" dirty="0" smtClean="0"/>
            <a:t>я, з</a:t>
          </a:r>
          <a:r>
            <a:rPr lang="en-US" sz="1300" kern="1200" dirty="0" smtClean="0"/>
            <a:t>a</a:t>
          </a:r>
          <a:r>
            <a:rPr lang="ru-RU" sz="1300" kern="1200" dirty="0" smtClean="0"/>
            <a:t>тр</a:t>
          </a:r>
          <a:r>
            <a:rPr lang="en-US" sz="1300" kern="1200" dirty="0" smtClean="0"/>
            <a:t>a</a:t>
          </a:r>
          <a:r>
            <a:rPr lang="ru-RU" sz="1300" kern="1200" dirty="0" smtClean="0"/>
            <a:t>гив</a:t>
          </a:r>
          <a:r>
            <a:rPr lang="en-US" sz="1300" kern="1200" dirty="0" smtClean="0"/>
            <a:t>a</a:t>
          </a:r>
          <a:r>
            <a:rPr lang="ru-RU" sz="1300" kern="1200" dirty="0" smtClean="0"/>
            <a:t>ющ</a:t>
          </a:r>
          <a:r>
            <a:rPr lang="en-US" sz="1300" kern="1200" dirty="0" smtClean="0"/>
            <a:t>a</a:t>
          </a:r>
          <a:r>
            <a:rPr lang="ru-RU" sz="1300" kern="1200" dirty="0" smtClean="0"/>
            <a:t>я всю б</a:t>
          </a:r>
          <a:r>
            <a:rPr lang="en-US" sz="1300" kern="1200" dirty="0" smtClean="0"/>
            <a:t>a</a:t>
          </a:r>
          <a:r>
            <a:rPr lang="ru-RU" sz="1300" kern="1200" dirty="0" smtClean="0"/>
            <a:t>нковскую инфр</a:t>
          </a:r>
          <a:r>
            <a:rPr lang="en-US" sz="1300" kern="1200" dirty="0" smtClean="0"/>
            <a:t>a</a:t>
          </a:r>
          <a:r>
            <a:rPr lang="ru-RU" sz="1300" kern="1200" dirty="0" smtClean="0"/>
            <a:t>структуру и бизн</a:t>
          </a:r>
          <a:r>
            <a:rPr lang="en-US" sz="1300" kern="1200" dirty="0" smtClean="0"/>
            <a:t>e</a:t>
          </a:r>
          <a:r>
            <a:rPr lang="ru-RU" sz="1300" kern="1200" dirty="0" smtClean="0"/>
            <a:t>с-проц</a:t>
          </a:r>
          <a:r>
            <a:rPr lang="en-US" sz="1300" kern="1200" dirty="0" smtClean="0"/>
            <a:t>e</a:t>
          </a:r>
          <a:r>
            <a:rPr lang="ru-RU" sz="1300" kern="1200" dirty="0" smtClean="0"/>
            <a:t>ссы. </a:t>
          </a:r>
          <a:endParaRPr lang="ru-RU" sz="1300" kern="1200" dirty="0"/>
        </a:p>
      </dsp:txBody>
      <dsp:txXfrm>
        <a:off x="572701" y="1056640"/>
        <a:ext cx="5684372" cy="894080"/>
      </dsp:txXfrm>
    </dsp:sp>
    <dsp:sp modelId="{372F9424-E3AE-4882-9B2A-12D0A9D0E2FD}">
      <dsp:nvSpPr>
        <dsp:cNvPr id="0" name=""/>
        <dsp:cNvSpPr/>
      </dsp:nvSpPr>
      <dsp:spPr>
        <a:xfrm>
          <a:off x="1136855" y="2113280"/>
          <a:ext cx="6838226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Мобильный банкинг предоставляет качественные услуги в краткие срок и ничем не уступает физическому посещению филиала банка. </a:t>
          </a:r>
          <a:endParaRPr lang="ru-RU" sz="1300" kern="1200" dirty="0"/>
        </a:p>
      </dsp:txBody>
      <dsp:txXfrm>
        <a:off x="1136855" y="2113280"/>
        <a:ext cx="5692920" cy="894079"/>
      </dsp:txXfrm>
    </dsp:sp>
    <dsp:sp modelId="{33A4B942-1E54-4B3B-81CF-2C856C634B4B}">
      <dsp:nvSpPr>
        <dsp:cNvPr id="0" name=""/>
        <dsp:cNvSpPr/>
      </dsp:nvSpPr>
      <dsp:spPr>
        <a:xfrm>
          <a:off x="1709556" y="3169919"/>
          <a:ext cx="6838226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Все больше и больше пользователей ежедневно скачивают мобильный     банкинг, также активно продвигается финансовая                                                грамотность среди населения.  </a:t>
          </a:r>
          <a:endParaRPr lang="ru-RU" sz="1300" kern="1200" dirty="0"/>
        </a:p>
      </dsp:txBody>
      <dsp:txXfrm>
        <a:off x="1709556" y="3169919"/>
        <a:ext cx="5684372" cy="894080"/>
      </dsp:txXfrm>
    </dsp:sp>
    <dsp:sp modelId="{3A29F603-7EDA-4532-A998-C348B8CD634D}">
      <dsp:nvSpPr>
        <dsp:cNvPr id="0" name=""/>
        <dsp:cNvSpPr/>
      </dsp:nvSpPr>
      <dsp:spPr>
        <a:xfrm>
          <a:off x="6257074" y="68478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6257074" y="684784"/>
        <a:ext cx="581152" cy="581152"/>
      </dsp:txXfrm>
    </dsp:sp>
    <dsp:sp modelId="{AD0ED88B-E60F-40B9-A633-BA00F547FDF3}">
      <dsp:nvSpPr>
        <dsp:cNvPr id="0" name=""/>
        <dsp:cNvSpPr/>
      </dsp:nvSpPr>
      <dsp:spPr>
        <a:xfrm>
          <a:off x="6829775" y="174142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6829775" y="1741424"/>
        <a:ext cx="581152" cy="581152"/>
      </dsp:txXfrm>
    </dsp:sp>
    <dsp:sp modelId="{3786F919-BEBA-4B10-80BE-6962361B3806}">
      <dsp:nvSpPr>
        <dsp:cNvPr id="0" name=""/>
        <dsp:cNvSpPr/>
      </dsp:nvSpPr>
      <dsp:spPr>
        <a:xfrm>
          <a:off x="7393929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7393929" y="2798064"/>
        <a:ext cx="581152" cy="581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6D84D85F-57CF-4C30-A26B-9C8FFF0AC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6697A9B-31EF-4AF6-8013-8BB67B692F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8437-0E0E-4EE0-ADB7-35F44842DA23}" type="datetimeFigureOut">
              <a:rPr lang="ko-KR" altLang="en-US" smtClean="0"/>
              <a:pPr/>
              <a:t>2021-10-13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B1C3F984-97B8-4D88-A5B8-5BD2116FB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47DA8DCD-E53B-4B8A-94DE-E4B3DACCDE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7A9F4-51C5-45B1-87B0-A224D9D3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7255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EE47-5DCC-45F8-B981-F344E32420FA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21DC3-EA51-4687-A7C1-6A63FDCBF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62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682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845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9502"/>
            <a:ext cx="417646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372" y="1491630"/>
            <a:ext cx="4176464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42950"/>
            <a:ext cx="2915816" cy="4400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059832" y="0"/>
            <a:ext cx="6084168" cy="2715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460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60122"/>
            <a:ext cx="2915816" cy="2675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28184" y="0"/>
            <a:ext cx="2915816" cy="3435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9862"/>
            <a:ext cx="4572000" cy="156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72641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46270" y="3075998"/>
            <a:ext cx="1800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97730" y="1275606"/>
            <a:ext cx="1800000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46270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9773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339751" y="3075998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39751" y="1275606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71164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2237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44605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844605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82869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121133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449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75" y="1707654"/>
            <a:ext cx="5428593" cy="2974531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9406" y="1864434"/>
            <a:ext cx="3624668" cy="2343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411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4" descr="D:\Fullppt\005-PNG이미지\모니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0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Fullppt\005-PNG이미지\모니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19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Fullppt\005-PNG이미지\모니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38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242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04671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691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980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758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535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9502"/>
            <a:ext cx="417646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372" y="1491630"/>
            <a:ext cx="4176464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93611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02EED1-DC11-064C-BAB8-D3929010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6A0280-C62B-594C-857D-3643194EF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79D7FC-A452-024A-8A01-8D19844D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363F6C-7770-BE4D-B45D-E9E60ADF320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157EF5-4CB7-2D4A-801F-DA6A2CF7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FC25FE-A971-1646-9EF1-14449CB4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DB20F65-9D40-824C-8B25-D9397E0C9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602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8" y="533436"/>
            <a:ext cx="9144000" cy="136815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155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34761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79912" y="0"/>
            <a:ext cx="1512168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-1"/>
            <a:ext cx="4932040" cy="37858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56992" y="2269864"/>
            <a:ext cx="4787008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56992" y="2743440"/>
            <a:ext cx="478700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4" flipH="1">
            <a:off x="759096" y="1677208"/>
            <a:ext cx="3173758" cy="2033012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rot="10800000" flipV="1">
            <a:off x="6910736" y="3427539"/>
            <a:ext cx="2233264" cy="171596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82354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=""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8">
              <a:extLst>
                <a:ext uri="{FF2B5EF4-FFF2-40B4-BE49-F238E27FC236}">
                  <a16:creationId xmlns=""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=""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=""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=""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=""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=""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=""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=""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=""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=""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=""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=""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=""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3941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02EED1-DC11-064C-BAB8-D3929010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6A0280-C62B-594C-857D-3643194EF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79D7FC-A452-024A-8A01-8D19844D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363F6C-7770-BE4D-B45D-E9E60ADF320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157EF5-4CB7-2D4A-801F-DA6A2CF7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FC25FE-A971-1646-9EF1-14449CB4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DB20F65-9D40-824C-8B25-D9397E0C9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602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9044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99136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907704" cy="514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45431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707654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118754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334778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550802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Isosceles Triangle 13"/>
          <p:cNvSpPr/>
          <p:nvPr userDrawn="1"/>
        </p:nvSpPr>
        <p:spPr>
          <a:xfrm rot="10800000">
            <a:off x="7668261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71799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932038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92277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23928" y="1707654"/>
            <a:ext cx="4283968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059582"/>
            <a:ext cx="3420000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8128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55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56" r:id="rId14"/>
    <p:sldLayoutId id="2147483673" r:id="rId15"/>
    <p:sldLayoutId id="214748367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1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611" y="141480"/>
            <a:ext cx="6868384" cy="857250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latin typeface="Arial" pitchFamily="34" charset="0"/>
                <a:cs typeface="Arial" pitchFamily="34" charset="0"/>
              </a:rPr>
              <a:t>КАЗАХСКИЙ НАЦИОНАЛЬНЫЙ УНИВЕРСИТЕТ ИМ. АЛЬ-ФАРАБИ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6775" y="897565"/>
            <a:ext cx="567063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</a:rPr>
              <a:t>Высшая школа экономики и бизнеса</a:t>
            </a:r>
            <a:r>
              <a:rPr lang="ru-RU" dirty="0">
                <a:latin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</a:rPr>
              <a:t>Кафедра «Финансы и учет»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3003799"/>
            <a:ext cx="84415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kk-KZ" b="1" dirty="0" smtClean="0">
                <a:latin typeface="Arial" charset="0"/>
                <a:cs typeface="Arial" charset="0"/>
              </a:rPr>
              <a:t>Модуль </a:t>
            </a:r>
            <a:r>
              <a:rPr lang="en-US" b="1" dirty="0" smtClean="0">
                <a:latin typeface="Arial" charset="0"/>
                <a:cs typeface="Arial" charset="0"/>
              </a:rPr>
              <a:t>III</a:t>
            </a:r>
            <a:r>
              <a:rPr lang="ru-RU" b="1" dirty="0" smtClean="0">
                <a:latin typeface="Arial" charset="0"/>
                <a:cs typeface="Arial" charset="0"/>
              </a:rPr>
              <a:t> Цифровые платежи, </a:t>
            </a:r>
            <a:r>
              <a:rPr lang="ru-RU" b="1" dirty="0" err="1" smtClean="0">
                <a:latin typeface="Arial" charset="0"/>
                <a:cs typeface="Arial" charset="0"/>
              </a:rPr>
              <a:t>криптовалюты</a:t>
            </a:r>
            <a:r>
              <a:rPr lang="ru-RU" b="1" dirty="0" smtClean="0">
                <a:latin typeface="Arial" charset="0"/>
                <a:cs typeface="Arial" charset="0"/>
              </a:rPr>
              <a:t> и </a:t>
            </a:r>
            <a:r>
              <a:rPr lang="ru-RU" b="1" dirty="0" err="1" smtClean="0">
                <a:latin typeface="Arial" charset="0"/>
                <a:cs typeface="Arial" charset="0"/>
              </a:rPr>
              <a:t>кибербезопасность</a:t>
            </a:r>
            <a:endParaRPr lang="ru-RU" b="1" dirty="0" smtClean="0">
              <a:latin typeface="Arial" charset="0"/>
              <a:cs typeface="Arial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Тема 12: «</a:t>
            </a:r>
            <a:r>
              <a:rPr lang="ru-RU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Цифровизация</a:t>
            </a: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 платежей и переводов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802" y="4245936"/>
            <a:ext cx="737805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b="1" dirty="0" smtClean="0">
                <a:latin typeface="Arial" panose="020B0604020202020204" pitchFamily="34" charset="0"/>
              </a:rPr>
              <a:t>Дисциплина: Цифровые финансы</a:t>
            </a:r>
          </a:p>
          <a:p>
            <a:r>
              <a:rPr lang="ru-RU" sz="1500" b="1" dirty="0" smtClean="0">
                <a:latin typeface="Arial" panose="020B0604020202020204" pitchFamily="34" charset="0"/>
              </a:rPr>
              <a:t>Преподаватель: </a:t>
            </a:r>
            <a:r>
              <a:rPr lang="ru-RU" sz="1500" b="1" dirty="0" err="1" smtClean="0">
                <a:latin typeface="Arial" panose="020B0604020202020204" pitchFamily="34" charset="0"/>
              </a:rPr>
              <a:t>к.э.н</a:t>
            </a:r>
            <a:r>
              <a:rPr lang="ru-RU" sz="1500" b="1" dirty="0" smtClean="0">
                <a:latin typeface="Arial" panose="020B0604020202020204" pitchFamily="34" charset="0"/>
              </a:rPr>
              <a:t>., и.о </a:t>
            </a:r>
            <a:r>
              <a:rPr lang="kk-KZ" sz="1500" b="1" dirty="0" smtClean="0">
                <a:latin typeface="Arial" panose="020B0604020202020204" pitchFamily="34" charset="0"/>
              </a:rPr>
              <a:t>д</a:t>
            </a:r>
            <a:r>
              <a:rPr lang="ru-RU" sz="1500" b="1" dirty="0" err="1" smtClean="0">
                <a:latin typeface="Arial" panose="020B0604020202020204" pitchFamily="34" charset="0"/>
              </a:rPr>
              <a:t>оцента</a:t>
            </a:r>
            <a:r>
              <a:rPr lang="ru-RU" sz="1500" b="1" dirty="0" smtClean="0">
                <a:latin typeface="Arial" panose="020B0604020202020204" pitchFamily="34" charset="0"/>
              </a:rPr>
              <a:t> </a:t>
            </a:r>
            <a:r>
              <a:rPr lang="ru-RU" sz="1500" b="1" dirty="0" err="1" smtClean="0">
                <a:latin typeface="Arial" panose="020B0604020202020204" pitchFamily="34" charset="0"/>
              </a:rPr>
              <a:t>Касенова</a:t>
            </a:r>
            <a:r>
              <a:rPr lang="ru-RU" sz="1500" b="1" dirty="0" smtClean="0">
                <a:latin typeface="Arial" panose="020B0604020202020204" pitchFamily="34" charset="0"/>
              </a:rPr>
              <a:t> Г.Е</a:t>
            </a:r>
            <a:endParaRPr lang="ru-RU" sz="1500" b="1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1730" y="1491631"/>
            <a:ext cx="1709579" cy="14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0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4069"/>
            <a:ext cx="9144000" cy="916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2545582" y="700068"/>
            <a:ext cx="3831707" cy="4103929"/>
            <a:chOff x="2649569" y="1825002"/>
            <a:chExt cx="1155290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49569" y="1825002"/>
              <a:ext cx="1155290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Picture Placeholder 2"/>
          <p:cNvSpPr>
            <a:spLocks noGrp="1"/>
          </p:cNvSpPr>
          <p:nvPr/>
        </p:nvSpPr>
        <p:spPr>
          <a:xfrm>
            <a:off x="3653463" y="1572998"/>
            <a:ext cx="1736623" cy="27382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3463" y="2283717"/>
            <a:ext cx="1736623" cy="709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87702" y="153260"/>
            <a:ext cx="5868144" cy="432206"/>
          </a:xfrm>
          <a:solidFill>
            <a:srgbClr val="EF4A4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</a:rPr>
              <a:t>5.Мобильный банкинг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02695" y="1779662"/>
            <a:ext cx="433093" cy="43309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3702695" y="2403731"/>
            <a:ext cx="433093" cy="43309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3702695" y="3027800"/>
            <a:ext cx="433093" cy="43309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3702695" y="3651870"/>
            <a:ext cx="433093" cy="43309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3818226" y="3786004"/>
            <a:ext cx="212535" cy="16325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9" name="Rounded Rectangle 7"/>
          <p:cNvSpPr/>
          <p:nvPr/>
        </p:nvSpPr>
        <p:spPr>
          <a:xfrm>
            <a:off x="3823767" y="1894163"/>
            <a:ext cx="216082" cy="1864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0" name="Rectangle 16"/>
          <p:cNvSpPr/>
          <p:nvPr/>
        </p:nvSpPr>
        <p:spPr>
          <a:xfrm>
            <a:off x="3812048" y="2555865"/>
            <a:ext cx="224890" cy="14780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1" name="Rectangle 16"/>
          <p:cNvSpPr/>
          <p:nvPr/>
        </p:nvSpPr>
        <p:spPr>
          <a:xfrm rot="2700000">
            <a:off x="3847577" y="3110596"/>
            <a:ext cx="153833" cy="27579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112007" y="2356324"/>
            <a:ext cx="1359522" cy="523643"/>
            <a:chOff x="803640" y="3362835"/>
            <a:chExt cx="2059657" cy="523643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17146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2007" y="1730796"/>
            <a:ext cx="1359522" cy="526781"/>
            <a:chOff x="803640" y="3362835"/>
            <a:chExt cx="2059657" cy="526781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20284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12007" y="2978714"/>
            <a:ext cx="1359522" cy="526781"/>
            <a:chOff x="803640" y="3362835"/>
            <a:chExt cx="2059657" cy="526781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20284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12007" y="3604241"/>
            <a:ext cx="1359522" cy="526781"/>
            <a:chOff x="803640" y="3362835"/>
            <a:chExt cx="2059657" cy="526781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20284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94968" y="1778107"/>
            <a:ext cx="239721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 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7191" y="1857323"/>
            <a:ext cx="2644992" cy="2354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50" dirty="0">
                <a:latin typeface="+mj-lt"/>
                <a:cs typeface="Times New Roman" panose="02020603050405020304" pitchFamily="18" charset="0"/>
              </a:rPr>
              <a:t>На втором месте Jýsan Business от Jusan Bank: 4,7 звезды в Play Маркет и 4,6 — в App Store. У фининститута также имеется отдельное приложение для бесконтактных платежей — JPAY.</a:t>
            </a:r>
          </a:p>
          <a:p>
            <a:pPr algn="ctr"/>
            <a:r>
              <a:rPr lang="ru-RU" sz="1050" dirty="0">
                <a:latin typeface="+mj-lt"/>
                <a:cs typeface="Times New Roman" panose="02020603050405020304" pitchFamily="18" charset="0"/>
              </a:rPr>
              <a:t>По оценкам в Play Маркет тройку лучших замыкает Kaspi Pay — система мобильных платежей для предпринимателей от Kaspi Bank — с рейтингом в 4,4 звезды (и 4,1 — в App Store).</a:t>
            </a:r>
          </a:p>
          <a:p>
            <a:pPr algn="ctr"/>
            <a:r>
              <a:rPr lang="ru-RU" sz="1050" dirty="0">
                <a:latin typeface="+mj-lt"/>
                <a:cs typeface="Times New Roman" panose="02020603050405020304" pitchFamily="18" charset="0"/>
              </a:rPr>
              <a:t>В то же время по оценкам в App Store на третье место выходит «СберБизнес» — одно из приложений Сбербанка: 4,3 звезды.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7713" y="1034902"/>
            <a:ext cx="3551779" cy="327638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-58253" y="849068"/>
            <a:ext cx="26487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В </a:t>
            </a:r>
            <a: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2020–2021 годах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многие              казахстанские банки перевели         максимум  бизнес-услуг в онлайн</a:t>
            </a:r>
            <a:endParaRPr lang="ko-KR" alt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495" y="1764399"/>
            <a:ext cx="2474469" cy="317009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altLang="ko-KR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 17 мая 2021 года </a:t>
            </a:r>
            <a:r>
              <a:rPr lang="ru-RU" altLang="ko-KR" sz="1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лучшие</a:t>
            </a:r>
          </a:p>
          <a:p>
            <a:pPr algn="ctr"/>
            <a:r>
              <a:rPr lang="ru-RU" altLang="ko-KR" sz="1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показатели </a:t>
            </a:r>
            <a:r>
              <a:rPr lang="ru-RU" altLang="ko-KR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— у приложения «Альфа-Бизнес Казахстан</a:t>
            </a:r>
            <a:r>
              <a:rPr lang="ru-RU" altLang="ko-KR" sz="1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» 4,8 звезды </a:t>
            </a:r>
            <a:r>
              <a:rPr lang="ru-RU" altLang="ko-KR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из 5 </a:t>
            </a:r>
            <a:r>
              <a:rPr lang="ru-RU" altLang="ko-KR" sz="1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 Play Маркет В </a:t>
            </a:r>
            <a:r>
              <a:rPr lang="ru-RU" altLang="ko-KR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приложении доступны 99% всех операций, которые банк предлагает малому и среднему бизнесу и в целом юридическим лицам при посещении отделений. Среди доступных функций -</a:t>
            </a:r>
            <a:r>
              <a:rPr lang="ru-RU" altLang="ko-KR" sz="1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управление </a:t>
            </a:r>
            <a:r>
              <a:rPr lang="ru-RU" altLang="ko-KR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счетами и получение выписок и справок, онлайн-кредитование для бизнес-целей, осуществление всевозможных платежей и отчислений, включая налоги, оплата подрядчикам и другим контрагентам, тенговые и валютные операции и прочее. Также у банка есть отдельное приложение для приёма NFC-оплаты бесконтактным способом — Alfa Pay.</a:t>
            </a:r>
            <a:endParaRPr lang="en-US" altLang="ko-KR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77289" y="761825"/>
            <a:ext cx="2793148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 апрелю текущего года количество  </a:t>
            </a:r>
            <a:r>
              <a:rPr lang="ru-RU" sz="1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субъектов </a:t>
            </a:r>
            <a:r>
              <a:rPr lang="ru-RU" sz="1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малого и </a:t>
            </a:r>
            <a:r>
              <a:rPr lang="ru-RU" sz="1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среднего   предпр-нимательства </a:t>
            </a:r>
            <a:r>
              <a:rPr lang="ru-RU" sz="1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(СМСП) в РК достигло </a:t>
            </a:r>
            <a:r>
              <a:rPr lang="ru-RU" sz="1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1,62 млн. Действующих </a:t>
            </a:r>
            <a:r>
              <a:rPr lang="ru-RU" sz="1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СМСП среди </a:t>
            </a:r>
            <a:r>
              <a:rPr lang="ru-RU" sz="1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них </a:t>
            </a:r>
            <a:r>
              <a:rPr lang="ru-RU" sz="1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1,36 млн, плюс 3,3% за </a:t>
            </a:r>
            <a:r>
              <a:rPr lang="ru-RU" sz="1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год</a:t>
            </a:r>
            <a:endParaRPr lang="ko-KR" altLang="en-US" sz="11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72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45050" y="195486"/>
            <a:ext cx="7632848" cy="432048"/>
          </a:xfrm>
          <a:solidFill>
            <a:srgbClr val="EF4A4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6. Онлайн-обслуживание</a:t>
            </a:r>
            <a:r>
              <a:rPr lang="en-US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 регистрация</a:t>
            </a:r>
            <a:endParaRPr lang="ru-RU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843558"/>
            <a:ext cx="5795573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869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339502"/>
            <a:ext cx="413995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04047" y="2085105"/>
            <a:ext cx="4392487" cy="538181"/>
            <a:chOff x="803639" y="3318680"/>
            <a:chExt cx="2564062" cy="538181"/>
          </a:xfrm>
        </p:grpSpPr>
        <p:sp>
          <p:nvSpPr>
            <p:cNvPr id="16" name="TextBox 15"/>
            <p:cNvSpPr txBox="1"/>
            <p:nvPr/>
          </p:nvSpPr>
          <p:spPr>
            <a:xfrm>
              <a:off x="803639" y="3579862"/>
              <a:ext cx="2564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18680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82888" y="2635419"/>
            <a:ext cx="4248461" cy="507403"/>
            <a:chOff x="803640" y="3349458"/>
            <a:chExt cx="2059657" cy="507403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49458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04048" y="3574571"/>
            <a:ext cx="3528392" cy="450564"/>
            <a:chOff x="803640" y="3406297"/>
            <a:chExt cx="2059657" cy="450564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40629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04048" y="4348818"/>
            <a:ext cx="3528392" cy="430888"/>
            <a:chOff x="803640" y="3425973"/>
            <a:chExt cx="2059657" cy="43088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425973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CF31D99-51C3-4907-9CB3-DAE78B7AFD12}"/>
              </a:ext>
            </a:extLst>
          </p:cNvPr>
          <p:cNvSpPr txBox="1"/>
          <p:nvPr/>
        </p:nvSpPr>
        <p:spPr>
          <a:xfrm>
            <a:off x="2213143" y="104314"/>
            <a:ext cx="4624534" cy="523220"/>
          </a:xfrm>
          <a:prstGeom prst="rect">
            <a:avLst/>
          </a:prstGeom>
          <a:solidFill>
            <a:srgbClr val="EF4A4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7. Заключение</a:t>
            </a:r>
            <a:endParaRPr lang="ko-KR" altLang="en-US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855271559"/>
              </p:ext>
            </p:extLst>
          </p:nvPr>
        </p:nvGraphicFramePr>
        <p:xfrm>
          <a:off x="251519" y="924277"/>
          <a:ext cx="854778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3836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611560" y="4689446"/>
            <a:ext cx="8860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800" dirty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555526"/>
            <a:ext cx="8136904" cy="525328"/>
          </a:xfrm>
          <a:solidFill>
            <a:srgbClr val="EF4A4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altLang="ko-KR" sz="3200" dirty="0" smtClean="0">
                <a:solidFill>
                  <a:schemeClr val="bg1"/>
                </a:solidFill>
                <a:ea typeface="맑은 고딕" pitchFamily="50" charset="-127"/>
                <a:cs typeface="Times New Roman" panose="02020603050405020304" pitchFamily="18" charset="0"/>
              </a:rPr>
              <a:t> Список использованной литературы:</a:t>
            </a:r>
            <a:endParaRPr lang="en-US" altLang="ko-KR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520" y="1203598"/>
            <a:ext cx="5760640" cy="3039068"/>
          </a:xfrm>
          <a:solidFill>
            <a:schemeClr val="tx1">
              <a:lumMod val="95000"/>
              <a:lumOff val="5000"/>
              <a:alpha val="66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ru-RU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Системы лояльности по платёжным картам. ТОП-10 БВУ РК 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(ranking.kz</a:t>
            </a:r>
            <a:r>
              <a:rPr lang="en-US" altLang="ko-KR" sz="1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) [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Эл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ктронный р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сурс].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sz="10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2. Онлайн регистрация и обслуживание </a:t>
            </a:r>
            <a:r>
              <a:rPr lang="en-US" altLang="ko-KR" sz="1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(ranking.kz) </a:t>
            </a:r>
            <a:endParaRPr lang="ru-RU" altLang="ko-KR" sz="10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[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Эл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ктронный р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сурс]. </a:t>
            </a:r>
            <a:endParaRPr lang="ru-RU" altLang="ko-KR" sz="10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sz="1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3. Цифровиз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ция финс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ктор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a: 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бол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ee 80% 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зн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личных пл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т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ж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й было пров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но ч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 инт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рн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т- и мобильный б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нкинг (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banker.kz) </a:t>
            </a:r>
            <a:endParaRPr lang="ru-RU" altLang="ko-KR" sz="10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[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Эл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ктронный р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сурс].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sz="1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4. В Казахстане появилась новая система денежных переводов 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UPT 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 широким географическим охватом и выгодными тарифами (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ranking.kz) </a:t>
            </a:r>
            <a:endParaRPr lang="ru-RU" altLang="ko-KR" sz="10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[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Эл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ктронный р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сурс].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sz="1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5. Эволюция цифровых с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рвисов з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коном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рно выт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сня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т тр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диционны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 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обм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нники с рынк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a: 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популярность у к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хст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нц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 н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бир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т онл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йн-конв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рт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ция в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лют (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ranking.kz) [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Эл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ктронный р</a:t>
            </a:r>
            <a:r>
              <a:rPr lang="en-US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ru-RU" altLang="ko-KR" sz="1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сурс].  </a:t>
            </a:r>
          </a:p>
        </p:txBody>
      </p:sp>
    </p:spTree>
    <p:extLst>
      <p:ext uri="{BB962C8B-B14F-4D97-AF65-F5344CB8AC3E}">
        <p14:creationId xmlns="" xmlns:p14="http://schemas.microsoft.com/office/powerpoint/2010/main" val="1360318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546981-35E5-3447-A599-CAE5153F68AC}"/>
              </a:ext>
            </a:extLst>
          </p:cNvPr>
          <p:cNvSpPr txBox="1"/>
          <p:nvPr/>
        </p:nvSpPr>
        <p:spPr>
          <a:xfrm>
            <a:off x="1389742" y="567597"/>
            <a:ext cx="636451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2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</a:t>
            </a:r>
            <a:endParaRPr lang="ru-RU" sz="2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9407F7-1BF9-AB45-92AC-3A28AC5C0CBD}"/>
              </a:ext>
            </a:extLst>
          </p:cNvPr>
          <p:cNvSpPr txBox="1"/>
          <p:nvPr/>
        </p:nvSpPr>
        <p:spPr>
          <a:xfrm>
            <a:off x="400050" y="1028700"/>
            <a:ext cx="8515350" cy="33009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Об утверждении Государственной программы «Цифровой Казахстан» // Постановление Правительства Республики Казахстан от 12 декабря 2017 года № 827//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adilet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zan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kz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/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Касенова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Г.Е Современные финансовые услуги банков: учебное пособие /</a:t>
            </a:r>
            <a:r>
              <a:rPr lang="kk-KZ" sz="1500" dirty="0" smtClean="0">
                <a:latin typeface="Arial" pitchFamily="34" charset="0"/>
                <a:cs typeface="Arial" pitchFamily="34" charset="0"/>
              </a:rPr>
              <a:t>Қазақ Университеті- Алматы, 2021, 264с.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Катасонов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В. Ю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Цифровые финансы.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Криптовалюты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и электронная экономика. Свобода или концлагерь? / В. Ю.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Катасонов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— «Книжный мир», 2017.600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Ковалев, М. М. Цифровая экономика / М. М. Ковалев, Г. Г.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Головенчик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– Минск : Изд. центр БГУ, 2018. – 328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Балдин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К. В. Информационные системы в экономике: учебник / К. В.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Балдин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В. Б. Уткин. – 7-е изд. – М.: Дашков и К, 2017. – 395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Капитализация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криптовалют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https://coinmarketcap.com 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Digital economy &amp; society in the EU http://ec.europa.eu/eurostat/cache/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infographs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ict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/2018/index.html 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Eurostat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https://ec.europa.eu/eurostat/web/main/home 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32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5496" y="141530"/>
            <a:ext cx="413995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cs typeface="Arial" pitchFamily="34" charset="0"/>
              </a:rPr>
              <a:t> </a:t>
            </a:r>
            <a:r>
              <a:rPr lang="kk-KZ" sz="3600" dirty="0" smtClean="0">
                <a:cs typeface="Arial" pitchFamily="34" charset="0"/>
              </a:rPr>
              <a:t>Содержание</a:t>
            </a:r>
            <a:endParaRPr lang="en-US" sz="3600" dirty="0"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endCxn id="27" idx="4"/>
          </p:cNvCxnSpPr>
          <p:nvPr/>
        </p:nvCxnSpPr>
        <p:spPr>
          <a:xfrm flipH="1">
            <a:off x="4565377" y="0"/>
            <a:ext cx="6625" cy="444145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4457377" y="689819"/>
            <a:ext cx="216000" cy="216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lowchart: Connector 7"/>
          <p:cNvSpPr/>
          <p:nvPr/>
        </p:nvSpPr>
        <p:spPr>
          <a:xfrm>
            <a:off x="4457377" y="1896031"/>
            <a:ext cx="216000" cy="216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lowchart: Connector 8"/>
          <p:cNvSpPr/>
          <p:nvPr/>
        </p:nvSpPr>
        <p:spPr>
          <a:xfrm>
            <a:off x="4457377" y="249913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860032" y="650882"/>
            <a:ext cx="3528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cs typeface="Arial" pitchFamily="34" charset="0"/>
              </a:rPr>
              <a:t>1. Введение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0" y="245324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cs typeface="Arial" pitchFamily="34" charset="0"/>
              </a:rPr>
              <a:t>4. </a:t>
            </a:r>
            <a:r>
              <a:rPr lang="ru-RU" altLang="ko-KR" sz="1400" dirty="0" smtClean="0">
                <a:cs typeface="Arial" pitchFamily="34" charset="0"/>
              </a:rPr>
              <a:t>Развитие онлайн платежей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29" y="3062345"/>
            <a:ext cx="3960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cs typeface="Arial" pitchFamily="34" charset="0"/>
              </a:rPr>
              <a:t>5. </a:t>
            </a:r>
            <a:r>
              <a:rPr lang="ru-RU" altLang="ko-KR" sz="1400" dirty="0" smtClean="0">
                <a:cs typeface="Arial" pitchFamily="34" charset="0"/>
              </a:rPr>
              <a:t>Система лояльности и мобильный банкинг</a:t>
            </a:r>
            <a:endParaRPr lang="ko-KR" altLang="en-US" sz="900" dirty="0"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60032" y="4175058"/>
            <a:ext cx="3529490" cy="588817"/>
            <a:chOff x="803640" y="3268044"/>
            <a:chExt cx="2060298" cy="588817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4281" y="3268044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b="1" dirty="0" smtClean="0">
                  <a:cs typeface="Arial" pitchFamily="34" charset="0"/>
                </a:rPr>
                <a:t>7. Заключение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0" name="Flowchart: Connector 9"/>
          <p:cNvSpPr/>
          <p:nvPr/>
        </p:nvSpPr>
        <p:spPr>
          <a:xfrm>
            <a:off x="4457377" y="129292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lowchart: Connector 6"/>
          <p:cNvSpPr/>
          <p:nvPr/>
        </p:nvSpPr>
        <p:spPr>
          <a:xfrm>
            <a:off x="4457377" y="310224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lowchart: Connector 6"/>
          <p:cNvSpPr/>
          <p:nvPr/>
        </p:nvSpPr>
        <p:spPr>
          <a:xfrm>
            <a:off x="4457377" y="362234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860030" y="1262425"/>
            <a:ext cx="374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 smtClean="0">
                <a:cs typeface="Arial" pitchFamily="34" charset="0"/>
              </a:rPr>
              <a:t>2. Понятие банковская цифровизация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27" name="Flowchart: Connector 6"/>
          <p:cNvSpPr/>
          <p:nvPr/>
        </p:nvSpPr>
        <p:spPr>
          <a:xfrm>
            <a:off x="4457377" y="4225454"/>
            <a:ext cx="216000" cy="216000"/>
          </a:xfrm>
          <a:prstGeom prst="flowChartConnector">
            <a:avLst/>
          </a:prstGeom>
          <a:solidFill>
            <a:srgbClr val="EF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60029" y="3576459"/>
            <a:ext cx="3744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cs typeface="Times New Roman" panose="02020603050405020304" pitchFamily="18" charset="0"/>
              </a:rPr>
              <a:t>6. </a:t>
            </a:r>
            <a:r>
              <a:rPr lang="ru-RU" sz="1400" dirty="0" smtClean="0">
                <a:cs typeface="Times New Roman" panose="02020603050405020304" pitchFamily="18" charset="0"/>
              </a:rPr>
              <a:t>Онлайн-обслуживание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ru-RU" sz="1400" dirty="0">
                <a:cs typeface="Times New Roman" panose="02020603050405020304" pitchFamily="18" charset="0"/>
              </a:rPr>
              <a:t>и регистрация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60028" y="1844151"/>
            <a:ext cx="4176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3. </a:t>
            </a:r>
            <a:r>
              <a:rPr lang="kk-KZ" sz="1400" b="1" dirty="0" smtClean="0"/>
              <a:t>Основные элементы цифровых платежей 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771550"/>
            <a:ext cx="5238328" cy="286232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«За годы независимости нам удалось войти в </a:t>
            </a:r>
            <a:endParaRPr lang="ru-RU" dirty="0" smtClean="0"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число </a:t>
            </a:r>
            <a:r>
              <a:rPr lang="ru-RU" dirty="0">
                <a:cs typeface="Times New Roman" panose="02020603050405020304" pitchFamily="18" charset="0"/>
              </a:rPr>
              <a:t>50-ти конкурентоспособных стран </a:t>
            </a:r>
            <a:r>
              <a:rPr lang="ru-RU" dirty="0" smtClean="0">
                <a:cs typeface="Times New Roman" panose="02020603050405020304" pitchFamily="18" charset="0"/>
              </a:rPr>
              <a:t>мира</a:t>
            </a:r>
            <a:r>
              <a:rPr lang="ru-RU" dirty="0">
                <a:cs typeface="Times New Roman" panose="02020603050405020304" pitchFamily="18" charset="0"/>
              </a:rPr>
              <a:t>. Сейчас стоит задача по вхождению в </a:t>
            </a:r>
            <a:r>
              <a:rPr lang="ru-RU" dirty="0" smtClean="0">
                <a:cs typeface="Times New Roman" panose="02020603050405020304" pitchFamily="18" charset="0"/>
              </a:rPr>
              <a:t>30-ку</a:t>
            </a:r>
            <a:r>
              <a:rPr lang="ru-RU" dirty="0">
                <a:cs typeface="Times New Roman" panose="02020603050405020304" pitchFamily="18" charset="0"/>
              </a:rPr>
              <a:t>, </a:t>
            </a:r>
            <a:r>
              <a:rPr lang="ru-RU" dirty="0" smtClean="0">
                <a:cs typeface="Times New Roman" panose="02020603050405020304" pitchFamily="18" charset="0"/>
              </a:rPr>
              <a:t>ко-торая </a:t>
            </a:r>
            <a:r>
              <a:rPr lang="ru-RU" dirty="0">
                <a:cs typeface="Times New Roman" panose="02020603050405020304" pitchFamily="18" charset="0"/>
              </a:rPr>
              <a:t>требует от Казахстана нового </a:t>
            </a:r>
            <a:r>
              <a:rPr lang="ru-RU" dirty="0" smtClean="0">
                <a:cs typeface="Times New Roman" panose="02020603050405020304" pitchFamily="18" charset="0"/>
              </a:rPr>
              <a:t>инноваци-онного </a:t>
            </a:r>
            <a:r>
              <a:rPr lang="ru-RU" dirty="0">
                <a:cs typeface="Times New Roman" panose="02020603050405020304" pitchFamily="18" charset="0"/>
              </a:rPr>
              <a:t>развития и ускоренного </a:t>
            </a:r>
            <a:r>
              <a:rPr lang="ru-RU" dirty="0" smtClean="0">
                <a:cs typeface="Times New Roman" panose="02020603050405020304" pitchFamily="18" charset="0"/>
              </a:rPr>
              <a:t>технологическ- го </a:t>
            </a:r>
            <a:r>
              <a:rPr lang="ru-RU" dirty="0">
                <a:cs typeface="Times New Roman" panose="02020603050405020304" pitchFamily="18" charset="0"/>
              </a:rPr>
              <a:t>обновления. Поэтому в начале </a:t>
            </a:r>
            <a:r>
              <a:rPr lang="ru-RU" dirty="0" smtClean="0">
                <a:cs typeface="Times New Roman" panose="02020603050405020304" pitchFamily="18" charset="0"/>
              </a:rPr>
              <a:t>2018 </a:t>
            </a:r>
            <a:r>
              <a:rPr lang="ru-RU" dirty="0">
                <a:cs typeface="Times New Roman" panose="02020603050405020304" pitchFamily="18" charset="0"/>
              </a:rPr>
              <a:t>года я </a:t>
            </a:r>
            <a:r>
              <a:rPr lang="ru-RU" dirty="0" smtClean="0">
                <a:cs typeface="Times New Roman" panose="02020603050405020304" pitchFamily="18" charset="0"/>
              </a:rPr>
              <a:t> объявил </a:t>
            </a:r>
            <a:r>
              <a:rPr lang="ru-RU" dirty="0">
                <a:cs typeface="Times New Roman" panose="02020603050405020304" pitchFamily="18" charset="0"/>
              </a:rPr>
              <a:t>в своем Послании народу Казахстана о Третьей модернизации, стержнем которой </a:t>
            </a:r>
            <a:r>
              <a:rPr lang="ru-RU" dirty="0" smtClean="0">
                <a:cs typeface="Times New Roman" panose="02020603050405020304" pitchFamily="18" charset="0"/>
              </a:rPr>
              <a:t>   является </a:t>
            </a:r>
            <a:r>
              <a:rPr lang="ru-RU" dirty="0">
                <a:cs typeface="Times New Roman" panose="02020603050405020304" pitchFamily="18" charset="0"/>
              </a:rPr>
              <a:t>цифровизация»</a:t>
            </a:r>
          </a:p>
          <a:p>
            <a:pPr algn="ctr"/>
            <a:r>
              <a:rPr lang="ru-RU" b="1" dirty="0">
                <a:cs typeface="Times New Roman" panose="02020603050405020304" pitchFamily="18" charset="0"/>
              </a:rPr>
              <a:t>Нурсултан Назарбаев, елбасы РК</a:t>
            </a:r>
            <a:endParaRPr lang="ko-KR" altLang="en-US" b="1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96136" y="195486"/>
            <a:ext cx="1496115" cy="369332"/>
          </a:xfrm>
          <a:prstGeom prst="rect">
            <a:avLst/>
          </a:prstGeom>
          <a:solidFill>
            <a:srgbClr val="EF4A4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ko-KR" b="1" dirty="0" smtClean="0">
                <a:solidFill>
                  <a:schemeClr val="bg1"/>
                </a:solidFill>
                <a:cs typeface="Arial" pitchFamily="34" charset="0"/>
              </a:rPr>
              <a:t>1.Введение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3689" y="737399"/>
            <a:ext cx="5574970" cy="3790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Финансовая цифровизация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375713"/>
            <a:ext cx="5328592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Предлагаемые цифровые финансовые решения изменяют    </a:t>
            </a:r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привычную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 структуру потребления, способствуют сокращению затрат на определенный функционал (обработка клиентских баз, программы лояльности и др.), повышают        эффектив-ность и качество бизнес-процессов (таргетирование  целевой аудитории, скоринг и др.), а также существенно влияют на      устойчивость развития профильного бизнеса.</a:t>
            </a:r>
          </a:p>
        </p:txBody>
      </p:sp>
      <p:grpSp>
        <p:nvGrpSpPr>
          <p:cNvPr id="5" name="Group 14"/>
          <p:cNvGrpSpPr/>
          <p:nvPr/>
        </p:nvGrpSpPr>
        <p:grpSpPr>
          <a:xfrm>
            <a:off x="323315" y="1275606"/>
            <a:ext cx="3744416" cy="3306604"/>
            <a:chOff x="2166950" y="1239188"/>
            <a:chExt cx="3298100" cy="334819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lowchart: Extract 6"/>
            <p:cNvSpPr/>
            <p:nvPr/>
          </p:nvSpPr>
          <p:spPr>
            <a:xfrm>
              <a:off x="3006000" y="1239188"/>
              <a:ext cx="1620000" cy="1620000"/>
            </a:xfrm>
            <a:prstGeom prst="flowChartExtra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7" name="Flowchart: Extract 11"/>
            <p:cNvSpPr/>
            <p:nvPr/>
          </p:nvSpPr>
          <p:spPr>
            <a:xfrm>
              <a:off x="2166950" y="2967380"/>
              <a:ext cx="1620000" cy="1620000"/>
            </a:xfrm>
            <a:prstGeom prst="flowChartExtra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8" name="Flowchart: Extract 12"/>
            <p:cNvSpPr/>
            <p:nvPr/>
          </p:nvSpPr>
          <p:spPr>
            <a:xfrm>
              <a:off x="3845050" y="2967380"/>
              <a:ext cx="1620000" cy="1620000"/>
            </a:xfrm>
            <a:prstGeom prst="flowChartExtra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9" name="Flowchart: Merge 13"/>
            <p:cNvSpPr/>
            <p:nvPr/>
          </p:nvSpPr>
          <p:spPr>
            <a:xfrm>
              <a:off x="3060000" y="2942888"/>
              <a:ext cx="1512000" cy="1512000"/>
            </a:xfrm>
            <a:prstGeom prst="flowChartMerg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475656" y="2162985"/>
            <a:ext cx="1439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</a:t>
            </a:r>
            <a:r>
              <a:rPr lang="kk-KZ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нлайн-</a:t>
            </a:r>
          </a:p>
          <a:p>
            <a:pPr algn="ctr"/>
            <a:r>
              <a:rPr lang="kk-KZ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платежи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7025" y="4087178"/>
            <a:ext cx="16518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3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</a:t>
            </a:r>
            <a:r>
              <a:rPr lang="kk-KZ" sz="13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иометрическая </a:t>
            </a:r>
          </a:p>
          <a:p>
            <a:pPr algn="ctr"/>
            <a:r>
              <a:rPr lang="kk-KZ" sz="13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идентификация</a:t>
            </a:r>
            <a:endParaRPr lang="ru-RU" sz="1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1385" y="4195469"/>
            <a:ext cx="1413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Роботизация</a:t>
            </a:r>
            <a:endParaRPr lang="ru-RU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55906" y="2984734"/>
            <a:ext cx="15359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Цифровизация</a:t>
            </a:r>
            <a:endParaRPr lang="ru-RU" sz="15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8482" y="3124570"/>
            <a:ext cx="5067436" cy="783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Самыми популярными направлениями финтех-инноваций в банковском секторе являются технологии </a:t>
            </a:r>
            <a:r>
              <a:rPr lang="kk-KZ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онлайн-плате-жей</a:t>
            </a:r>
            <a:r>
              <a:rPr lang="kk-KZ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биометрической идентификации и роботизации.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39772" y="145882"/>
            <a:ext cx="4622804" cy="369332"/>
          </a:xfrm>
          <a:prstGeom prst="rect">
            <a:avLst/>
          </a:prstGeom>
          <a:solidFill>
            <a:srgbClr val="EF4A4A"/>
          </a:solidFill>
          <a:ln>
            <a:solidFill>
              <a:srgbClr val="EF4A4A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altLang="ko-KR" b="1" dirty="0">
                <a:cs typeface="Arial" pitchFamily="34" charset="0"/>
              </a:rPr>
              <a:t>2. Понятие банковская цифровизация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51532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7">
            <a:extLst>
              <a:ext uri="{FF2B5EF4-FFF2-40B4-BE49-F238E27FC236}">
                <a16:creationId xmlns="" xmlns:a16="http://schemas.microsoft.com/office/drawing/2014/main" id="{637DC7E3-78CA-47C9-8150-BE90D886914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817871060"/>
              </p:ext>
            </p:extLst>
          </p:nvPr>
        </p:nvGraphicFramePr>
        <p:xfrm>
          <a:off x="4788024" y="2785134"/>
          <a:ext cx="1896265" cy="198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744" y="2039605"/>
            <a:ext cx="310210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altLang="ko-KR" sz="1400" dirty="0">
                <a:latin typeface="+mj-lt"/>
                <a:cs typeface="Times New Roman" panose="02020603050405020304" pitchFamily="18" charset="0"/>
              </a:rPr>
              <a:t>Aктивы бaнков второго уровня, по дaнным официaльной стaтистики, состaвляют чуть болee </a:t>
            </a:r>
            <a:r>
              <a:rPr lang="en-US" altLang="ko-KR" sz="1400" dirty="0" smtClean="0">
                <a:latin typeface="+mj-lt"/>
                <a:cs typeface="Times New Roman" panose="02020603050405020304" pitchFamily="18" charset="0"/>
              </a:rPr>
              <a:t>42,4</a:t>
            </a:r>
            <a:r>
              <a:rPr lang="ru-RU" altLang="ko-KR" sz="1400" dirty="0" smtClean="0">
                <a:latin typeface="+mj-lt"/>
                <a:cs typeface="Times New Roman" panose="02020603050405020304" pitchFamily="18" charset="0"/>
              </a:rPr>
              <a:t>% </a:t>
            </a:r>
            <a:r>
              <a:rPr lang="ru-RU" altLang="ko-KR" sz="1400" dirty="0">
                <a:latin typeface="+mj-lt"/>
                <a:cs typeface="Times New Roman" panose="02020603050405020304" pitchFamily="18" charset="0"/>
              </a:rPr>
              <a:t>от ВВП рeспублики</a:t>
            </a:r>
            <a:r>
              <a:rPr lang="en-US" altLang="ko-KR" sz="14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2134117"/>
            <a:ext cx="179696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42,4%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16216" y="843558"/>
            <a:ext cx="2304256" cy="788312"/>
            <a:chOff x="3017859" y="4325999"/>
            <a:chExt cx="1870812" cy="788312"/>
          </a:xfrm>
        </p:grpSpPr>
        <p:sp>
          <p:nvSpPr>
            <p:cNvPr id="13" name="TextBox 12"/>
            <p:cNvSpPr txBox="1"/>
            <p:nvPr/>
          </p:nvSpPr>
          <p:spPr>
            <a:xfrm>
              <a:off x="3021856" y="4837312"/>
              <a:ext cx="18668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59" y="4325999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21139" y="2653356"/>
            <a:ext cx="229933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516216" y="3450655"/>
            <a:ext cx="2304256" cy="788312"/>
            <a:chOff x="3017859" y="4325999"/>
            <a:chExt cx="1870812" cy="788312"/>
          </a:xfrm>
        </p:grpSpPr>
        <p:sp>
          <p:nvSpPr>
            <p:cNvPr id="19" name="TextBox 18"/>
            <p:cNvSpPr txBox="1"/>
            <p:nvPr/>
          </p:nvSpPr>
          <p:spPr>
            <a:xfrm>
              <a:off x="3021856" y="4837312"/>
              <a:ext cx="18668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25999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ADAC8A1-5441-42D0-BCA5-96CAAFC0CB58}"/>
              </a:ext>
            </a:extLst>
          </p:cNvPr>
          <p:cNvSpPr txBox="1"/>
          <p:nvPr/>
        </p:nvSpPr>
        <p:spPr>
          <a:xfrm>
            <a:off x="129060" y="816543"/>
            <a:ext cx="889152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Бaнковский сeктор – однa из крупнeйших отрaслeй </a:t>
            </a:r>
            <a:r>
              <a:rPr lang="kk-KZ" sz="16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kk-KZ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экономикe Кaзaхстaнa. </a:t>
            </a:r>
            <a:endParaRPr lang="en-US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4" name="Chart 7">
            <a:extLst>
              <a:ext uri="{FF2B5EF4-FFF2-40B4-BE49-F238E27FC236}">
                <a16:creationId xmlns="" xmlns:a16="http://schemas.microsoft.com/office/drawing/2014/main" id="{F79AA942-B7B0-4CF9-A2F7-96BD8D103BD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806495823"/>
              </p:ext>
            </p:extLst>
          </p:nvPr>
        </p:nvGraphicFramePr>
        <p:xfrm>
          <a:off x="2843808" y="1575655"/>
          <a:ext cx="2646045" cy="198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CCB2A27-89AA-4C44-B8E5-0035488CD084}"/>
              </a:ext>
            </a:extLst>
          </p:cNvPr>
          <p:cNvSpPr txBox="1"/>
          <p:nvPr/>
        </p:nvSpPr>
        <p:spPr>
          <a:xfrm>
            <a:off x="129060" y="3752824"/>
            <a:ext cx="45725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На сегодняшний день банковский сектор Казахстана </a:t>
            </a:r>
            <a:endParaRPr lang="en-US" sz="14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представлен 23 банками второго уровня, из которых </a:t>
            </a:r>
            <a:endParaRPr lang="en-US" sz="14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1</a:t>
            </a:r>
            <a:r>
              <a:rPr lang="kk-KZ" sz="1400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– банки с иностранным участием, имеющие долю </a:t>
            </a:r>
          </a:p>
          <a:p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60</a:t>
            </a:r>
            <a:r>
              <a:rPr lang="kk-KZ" sz="1400" dirty="0" smtClean="0">
                <a:latin typeface="+mj-lt"/>
                <a:cs typeface="Times New Roman" panose="02020603050405020304" pitchFamily="18" charset="0"/>
              </a:rPr>
              <a:t>,9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%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в общем количестве БВУ.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6302365-01FE-49FF-A80E-CEE7F9B6050E}"/>
              </a:ext>
            </a:extLst>
          </p:cNvPr>
          <p:cNvSpPr txBox="1"/>
          <p:nvPr/>
        </p:nvSpPr>
        <p:spPr>
          <a:xfrm>
            <a:off x="5076056" y="3560479"/>
            <a:ext cx="4643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kk-K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,9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39772" y="145882"/>
            <a:ext cx="4622804" cy="369332"/>
          </a:xfrm>
          <a:prstGeom prst="rect">
            <a:avLst/>
          </a:prstGeom>
          <a:solidFill>
            <a:srgbClr val="EF4A4A"/>
          </a:solidFill>
          <a:ln>
            <a:solidFill>
              <a:srgbClr val="EF4A4A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altLang="ko-KR" b="1" dirty="0">
                <a:cs typeface="Arial" pitchFamily="34" charset="0"/>
              </a:rPr>
              <a:t>2. Понятие банковская цифровизация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05565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619672" y="594222"/>
            <a:ext cx="6264696" cy="3240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202122"/>
                </a:solidFill>
                <a:cs typeface="Times New Roman" panose="02020603050405020304" pitchFamily="18" charset="0"/>
              </a:rPr>
              <a:t>Электронная платёжная система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45061"/>
            <a:ext cx="504056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Электронная </a:t>
            </a:r>
            <a:r>
              <a:rPr lang="ru-RU" sz="1400" b="1" dirty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платёжная </a:t>
            </a:r>
            <a:r>
              <a:rPr lang="ru-RU" sz="1400" b="1" dirty="0" smtClean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система</a:t>
            </a:r>
            <a:r>
              <a:rPr lang="ru-RU" sz="1400" dirty="0" smtClean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- </a:t>
            </a:r>
            <a:r>
              <a:rPr lang="ru-RU" sz="1400" dirty="0" smtClean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система расчетов    между </a:t>
            </a:r>
            <a:r>
              <a:rPr lang="ru-RU" sz="1400" dirty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финансовыми организациями, </a:t>
            </a:r>
            <a:r>
              <a:rPr lang="ru-RU" sz="1400" dirty="0" smtClean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бизнес-организаци-ми </a:t>
            </a:r>
            <a:r>
              <a:rPr lang="ru-RU" sz="1400" dirty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и интернет-пользователями при покупке-продаже </a:t>
            </a:r>
            <a:r>
              <a:rPr lang="ru-RU" sz="1400" dirty="0" smtClean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това-ров </a:t>
            </a:r>
            <a:r>
              <a:rPr lang="ru-RU" sz="1400" dirty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и услуг через </a:t>
            </a:r>
            <a:r>
              <a:rPr lang="ru-RU" sz="1400" dirty="0" smtClean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Интернет. </a:t>
            </a:r>
          </a:p>
          <a:p>
            <a:r>
              <a:rPr lang="ru-RU" sz="1400" dirty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Такие системы представляют собой электронные версии  традиционных платёжных систем и по схеме оплаты        делятся на</a:t>
            </a:r>
            <a:r>
              <a:rPr lang="ru-RU" sz="1400" dirty="0" smtClean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дебетовые (</a:t>
            </a:r>
            <a:r>
              <a:rPr lang="ru-RU" sz="1400" dirty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работающие с электронными чеками и </a:t>
            </a:r>
            <a:r>
              <a:rPr lang="ru-RU" sz="1400" dirty="0" smtClean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циф- ровой </a:t>
            </a:r>
            <a:r>
              <a:rPr lang="ru-RU" sz="1400" dirty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наличностью</a:t>
            </a:r>
            <a:r>
              <a:rPr lang="ru-RU" sz="1400" dirty="0" smtClean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);</a:t>
            </a:r>
            <a:endParaRPr lang="ru-RU" sz="1400" dirty="0">
              <a:solidFill>
                <a:srgbClr val="202122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кредитные </a:t>
            </a:r>
            <a:r>
              <a:rPr lang="ru-RU" sz="1400" dirty="0">
                <a:solidFill>
                  <a:srgbClr val="202122"/>
                </a:solidFill>
                <a:latin typeface="+mj-lt"/>
                <a:cs typeface="Times New Roman" panose="02020603050405020304" pitchFamily="18" charset="0"/>
              </a:rPr>
              <a:t>(работающие с кредитными карточками).</a:t>
            </a:r>
            <a:endParaRPr lang="ru-RU" sz="1400" b="0" i="0" dirty="0">
              <a:solidFill>
                <a:srgbClr val="202122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0618" y="123120"/>
            <a:ext cx="4622804" cy="369332"/>
          </a:xfrm>
          <a:prstGeom prst="rect">
            <a:avLst/>
          </a:prstGeom>
          <a:solidFill>
            <a:srgbClr val="EF4A4A"/>
          </a:solidFill>
          <a:ln>
            <a:solidFill>
              <a:srgbClr val="EF4A4A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altLang="ko-KR" b="1" dirty="0">
                <a:cs typeface="Arial" pitchFamily="34" charset="0"/>
              </a:rPr>
              <a:t>2. Понятие банковская цифровизация </a:t>
            </a:r>
            <a:endParaRPr lang="ru-RU" b="1" dirty="0"/>
          </a:p>
        </p:txBody>
      </p:sp>
      <p:pic>
        <p:nvPicPr>
          <p:cNvPr id="1026" name="Picture 2" descr="Какие платежные системы безопасны  426820 - Kapital.kz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4167" b="92396" l="12875" r="86250">
                        <a14:foregroundMark x1="55500" y1="48646" x2="57000" y2="4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9" t="13134" r="4557" b="7864"/>
          <a:stretch/>
        </p:blipFill>
        <p:spPr bwMode="auto">
          <a:xfrm>
            <a:off x="5652120" y="1491630"/>
            <a:ext cx="2988333" cy="30907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1115210"/>
            <a:ext cx="3168352" cy="21602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900" b="1" dirty="0" smtClean="0"/>
              <a:t>Самая безопасная электронная  плат</a:t>
            </a:r>
            <a:r>
              <a:rPr lang="ru-RU" sz="900" b="1" dirty="0"/>
              <a:t>ё</a:t>
            </a:r>
            <a:r>
              <a:rPr lang="kk-KZ" sz="900" b="1" dirty="0" smtClean="0"/>
              <a:t>жная система</a:t>
            </a:r>
            <a:endParaRPr lang="ru-RU" sz="900" b="1" dirty="0"/>
          </a:p>
        </p:txBody>
      </p:sp>
      <p:pic>
        <p:nvPicPr>
          <p:cNvPr id="1028" name="Picture 4" descr="Платежные провайдеры • Что такое AdvCash • Coref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882" y1="36975" x2="7059" y2="37815"/>
                        <a14:foregroundMark x1="11059" y1="46218" x2="18118" y2="34454"/>
                        <a14:foregroundMark x1="22353" y1="35294" x2="25412" y2="64706"/>
                        <a14:foregroundMark x1="37882" y1="35294" x2="35059" y2="36975"/>
                        <a14:foregroundMark x1="43529" y1="36975" x2="47765" y2="36975"/>
                        <a14:foregroundMark x1="56941" y1="36134" x2="52235" y2="36975"/>
                        <a14:foregroundMark x1="61412" y1="21849" x2="61412" y2="4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83718"/>
            <a:ext cx="831314" cy="23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оготип WebMoney (ВебМани) / Платежные системы / TopLogos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80" y="1555501"/>
            <a:ext cx="1425756" cy="43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1563" y1="40000" x2="13438" y2="52619"/>
                        <a14:foregroundMark x1="17083" y1="46905" x2="18750" y2="46905"/>
                        <a14:foregroundMark x1="21563" y1="48810" x2="21563" y2="52381"/>
                        <a14:foregroundMark x1="29583" y1="46429" x2="29583" y2="49524"/>
                        <a14:foregroundMark x1="31979" y1="48333" x2="31458" y2="51667"/>
                        <a14:foregroundMark x1="36354" y1="48333" x2="37083" y2="50714"/>
                        <a14:foregroundMark x1="43125" y1="48333" x2="43125" y2="50952"/>
                        <a14:foregroundMark x1="51042" y1="52619" x2="52708" y2="52143"/>
                        <a14:foregroundMark x1="56042" y1="52857" x2="56042" y2="54762"/>
                        <a14:foregroundMark x1="61771" y1="53571" x2="61563" y2="55476"/>
                        <a14:foregroundMark x1="66250" y1="52619" x2="66771" y2="55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2193" y="2643758"/>
            <a:ext cx="1481307" cy="648072"/>
          </a:xfrm>
          <a:prstGeom prst="rect">
            <a:avLst/>
          </a:prstGeom>
        </p:spPr>
      </p:pic>
      <p:pic>
        <p:nvPicPr>
          <p:cNvPr id="1036" name="Picture 12" descr="QIWI и Яндекс.Такс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76" y="3429704"/>
            <a:ext cx="942973" cy="452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yPal: Konto löschen – so geht&amp;#39;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35726" b="66986" l="20167" r="80167">
                        <a14:foregroundMark x1="39500" y1="47049" x2="39333" y2="51834"/>
                        <a14:foregroundMark x1="48333" y1="50558" x2="51167" y2="50558"/>
                        <a14:foregroundMark x1="54667" y1="50239" x2="56167" y2="53748"/>
                        <a14:foregroundMark x1="64000" y1="48644" x2="62667" y2="55343"/>
                        <a14:foregroundMark x1="70000" y1="51196" x2="70000" y2="51196"/>
                        <a14:foregroundMark x1="78667" y1="49601" x2="78667" y2="51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09" t="34373" r="19781" b="33073"/>
          <a:stretch/>
        </p:blipFill>
        <p:spPr bwMode="auto">
          <a:xfrm>
            <a:off x="7947606" y="4011910"/>
            <a:ext cx="1012704" cy="281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070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95486"/>
            <a:ext cx="5310336" cy="369332"/>
          </a:xfrm>
          <a:prstGeom prst="rect">
            <a:avLst/>
          </a:prstGeom>
          <a:solidFill>
            <a:srgbClr val="EF4A4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3. </a:t>
            </a:r>
            <a:r>
              <a:rPr lang="kk-KZ" b="1" dirty="0">
                <a:solidFill>
                  <a:schemeClr val="bg1"/>
                </a:solidFill>
              </a:rPr>
              <a:t>Основные элементы цифровых платежей 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172332320"/>
              </p:ext>
            </p:extLst>
          </p:nvPr>
        </p:nvGraphicFramePr>
        <p:xfrm>
          <a:off x="327838" y="843558"/>
          <a:ext cx="84700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6544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9612" y="267494"/>
            <a:ext cx="6984776" cy="432048"/>
          </a:xfrm>
          <a:solidFill>
            <a:srgbClr val="EF4A4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4. Развитие онлайн платежей</a:t>
            </a:r>
            <a:endParaRPr lang="ru-RU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083" r="10417"/>
          <a:stretch/>
        </p:blipFill>
        <p:spPr>
          <a:xfrm>
            <a:off x="1547664" y="987574"/>
            <a:ext cx="6048672" cy="3875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47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83568" y="411510"/>
            <a:ext cx="7848872" cy="432048"/>
          </a:xfrm>
          <a:solidFill>
            <a:srgbClr val="EF4A4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5. Системы </a:t>
            </a: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лояльности по платёжным </a:t>
            </a:r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картам</a:t>
            </a:r>
            <a:endParaRPr lang="ru-RU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2099"/>
          <a:stretch/>
        </p:blipFill>
        <p:spPr>
          <a:xfrm>
            <a:off x="676858" y="1275606"/>
            <a:ext cx="7862292" cy="3358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360032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6002</TotalTime>
  <Words>1148</Words>
  <Application>Microsoft Office PowerPoint</Application>
  <PresentationFormat>Экран (16:9)</PresentationFormat>
  <Paragraphs>102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КАЗАХСКИЙ НАЦИОНАЛЬНЫЙ УНИВЕРСИТЕТ ИМ. АЛЬ-ФАРАБИ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Гульмира</cp:lastModifiedBy>
  <cp:revision>133</cp:revision>
  <dcterms:created xsi:type="dcterms:W3CDTF">2016-12-05T23:26:54Z</dcterms:created>
  <dcterms:modified xsi:type="dcterms:W3CDTF">2021-10-13T12:42:35Z</dcterms:modified>
</cp:coreProperties>
</file>